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6" r:id="rId2"/>
    <p:sldId id="258" r:id="rId3"/>
    <p:sldId id="270" r:id="rId4"/>
    <p:sldId id="260" r:id="rId5"/>
    <p:sldId id="268" r:id="rId6"/>
    <p:sldId id="262" r:id="rId7"/>
    <p:sldId id="273" r:id="rId8"/>
    <p:sldId id="261" r:id="rId9"/>
    <p:sldId id="272" r:id="rId10"/>
    <p:sldId id="257" r:id="rId11"/>
    <p:sldId id="267" r:id="rId12"/>
    <p:sldId id="263" r:id="rId13"/>
    <p:sldId id="288" r:id="rId14"/>
    <p:sldId id="259" r:id="rId15"/>
    <p:sldId id="271" r:id="rId16"/>
    <p:sldId id="265" r:id="rId17"/>
    <p:sldId id="287" r:id="rId18"/>
    <p:sldId id="286" r:id="rId19"/>
    <p:sldId id="277" r:id="rId20"/>
    <p:sldId id="284" r:id="rId21"/>
    <p:sldId id="278" r:id="rId22"/>
    <p:sldId id="285" r:id="rId23"/>
    <p:sldId id="280" r:id="rId24"/>
    <p:sldId id="290" r:id="rId25"/>
    <p:sldId id="281" r:id="rId26"/>
    <p:sldId id="292" r:id="rId27"/>
    <p:sldId id="283" r:id="rId28"/>
    <p:sldId id="293" r:id="rId29"/>
    <p:sldId id="27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088" autoAdjust="0"/>
    <p:restoredTop sz="94660"/>
  </p:normalViewPr>
  <p:slideViewPr>
    <p:cSldViewPr>
      <p:cViewPr>
        <p:scale>
          <a:sx n="60" d="100"/>
          <a:sy n="60" d="100"/>
        </p:scale>
        <p:origin x="-1878" y="-1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A665A4-EF6A-4C52-816D-DB5E57CDD061}" type="datetimeFigureOut">
              <a:rPr lang="en-US" smtClean="0"/>
              <a:pPr/>
              <a:t>9/16/2021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D2F2CF-79DE-4621-B482-415F93C714A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4D2F2CF-79DE-4621-B482-415F93C714A7}"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25C606-0A82-4AD6-A840-5CAFBF30FA80}"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5C606-0A82-4AD6-A840-5CAFBF30FA80}"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5C606-0A82-4AD6-A840-5CAFBF30FA80}"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25C606-0A82-4AD6-A840-5CAFBF30FA80}"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25C606-0A82-4AD6-A840-5CAFBF30FA80}"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25C606-0A82-4AD6-A840-5CAFBF30FA80}" type="datetimeFigureOut">
              <a:rPr lang="en-US" smtClean="0"/>
              <a:pPr/>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25C606-0A82-4AD6-A840-5CAFBF30FA80}" type="datetimeFigureOut">
              <a:rPr lang="en-US" smtClean="0"/>
              <a:pPr/>
              <a:t>9/16/2021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25C606-0A82-4AD6-A840-5CAFBF30FA80}" type="datetimeFigureOut">
              <a:rPr lang="en-US" smtClean="0"/>
              <a:pPr/>
              <a:t>9/16/2021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25C606-0A82-4AD6-A840-5CAFBF30FA80}" type="datetimeFigureOut">
              <a:rPr lang="en-US" smtClean="0"/>
              <a:pPr/>
              <a:t>9/16/2021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5C606-0A82-4AD6-A840-5CAFBF30FA80}" type="datetimeFigureOut">
              <a:rPr lang="en-US" smtClean="0"/>
              <a:pPr/>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25C606-0A82-4AD6-A840-5CAFBF30FA80}" type="datetimeFigureOut">
              <a:rPr lang="en-US" smtClean="0"/>
              <a:pPr/>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196F65-8421-4BCC-BA60-65482D522F3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25C606-0A82-4AD6-A840-5CAFBF30FA80}" type="datetimeFigureOut">
              <a:rPr lang="en-US" smtClean="0"/>
              <a:pPr/>
              <a:t>9/16/2021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196F65-8421-4BCC-BA60-65482D522F3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2000" r="-22000"/>
          </a:stretch>
        </a:blipFill>
        <a:effectLst/>
      </p:bgPr>
    </p:bg>
    <p:spTree>
      <p:nvGrpSpPr>
        <p:cNvPr id="1" name=""/>
        <p:cNvGrpSpPr/>
        <p:nvPr/>
      </p:nvGrpSpPr>
      <p:grpSpPr>
        <a:xfrm>
          <a:off x="0" y="0"/>
          <a:ext cx="0" cy="0"/>
          <a:chOff x="0" y="0"/>
          <a:chExt cx="0" cy="0"/>
        </a:xfrm>
      </p:grpSpPr>
      <p:sp>
        <p:nvSpPr>
          <p:cNvPr id="3" name="Oval 2"/>
          <p:cNvSpPr/>
          <p:nvPr/>
        </p:nvSpPr>
        <p:spPr>
          <a:xfrm>
            <a:off x="609600" y="685800"/>
            <a:ext cx="8077200" cy="51816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346944" y="1255216"/>
            <a:ext cx="4663456" cy="4154984"/>
          </a:xfrm>
          <a:prstGeom prst="rect">
            <a:avLst/>
          </a:prstGeom>
          <a:noFill/>
        </p:spPr>
        <p:txBody>
          <a:bodyPr wrap="none" lIns="91440" tIns="45720" rIns="91440" bIns="45720">
            <a:spAutoFit/>
          </a:bodyPr>
          <a:lstStyle/>
          <a:p>
            <a:pPr algn="ctr"/>
            <a:r>
              <a:rPr lang="hi-IN" sz="8800" b="1" cap="none" spc="0" dirty="0" smtClean="0">
                <a:ln w="18000">
                  <a:solidFill>
                    <a:srgbClr val="FFFF00"/>
                  </a:solidFill>
                  <a:prstDash val="solid"/>
                  <a:miter lim="800000"/>
                </a:ln>
                <a:solidFill>
                  <a:srgbClr val="FF0000"/>
                </a:solidFill>
                <a:effectLst>
                  <a:glow rad="101600">
                    <a:srgbClr val="FFFF00">
                      <a:alpha val="60000"/>
                    </a:srgbClr>
                  </a:glow>
                  <a:outerShdw blurRad="25500" dist="23000" dir="7020000" algn="tl">
                    <a:srgbClr val="000000">
                      <a:alpha val="50000"/>
                    </a:srgbClr>
                  </a:outerShdw>
                </a:effectLst>
                <a:latin typeface="Aparajita" pitchFamily="34" charset="0"/>
                <a:cs typeface="Aparajita" pitchFamily="34" charset="0"/>
              </a:rPr>
              <a:t>जिनशासन</a:t>
            </a:r>
          </a:p>
          <a:p>
            <a:pPr algn="ctr"/>
            <a:r>
              <a:rPr lang="hi-IN" sz="8800" b="1" cap="none" spc="0" dirty="0" smtClean="0">
                <a:ln w="18000">
                  <a:solidFill>
                    <a:srgbClr val="FFFF00"/>
                  </a:solidFill>
                  <a:prstDash val="solid"/>
                  <a:miter lim="800000"/>
                </a:ln>
                <a:solidFill>
                  <a:srgbClr val="FF0000"/>
                </a:solidFill>
                <a:effectLst>
                  <a:glow rad="101600">
                    <a:srgbClr val="FFFF00">
                      <a:alpha val="60000"/>
                    </a:srgbClr>
                  </a:glow>
                  <a:outerShdw blurRad="25500" dist="23000" dir="7020000" algn="tl">
                    <a:srgbClr val="000000">
                      <a:alpha val="50000"/>
                    </a:srgbClr>
                  </a:outerShdw>
                </a:effectLst>
                <a:latin typeface="Aparajita" pitchFamily="34" charset="0"/>
                <a:cs typeface="Aparajita" pitchFamily="34" charset="0"/>
              </a:rPr>
              <a:t>बड़ा</a:t>
            </a:r>
          </a:p>
          <a:p>
            <a:pPr algn="ctr"/>
            <a:r>
              <a:rPr lang="hi-IN" sz="8800" b="1" cap="none" spc="0" dirty="0" smtClean="0">
                <a:ln w="18000">
                  <a:solidFill>
                    <a:srgbClr val="FFFF00"/>
                  </a:solidFill>
                  <a:prstDash val="solid"/>
                  <a:miter lim="800000"/>
                </a:ln>
                <a:solidFill>
                  <a:srgbClr val="FF0000"/>
                </a:solidFill>
                <a:effectLst>
                  <a:glow rad="101600">
                    <a:srgbClr val="FFFF00">
                      <a:alpha val="60000"/>
                    </a:srgbClr>
                  </a:glow>
                  <a:outerShdw blurRad="25500" dist="23000" dir="7020000" algn="tl">
                    <a:srgbClr val="000000">
                      <a:alpha val="50000"/>
                    </a:srgbClr>
                  </a:outerShdw>
                </a:effectLst>
                <a:latin typeface="Aparajita" pitchFamily="34" charset="0"/>
                <a:cs typeface="Aparajita" pitchFamily="34" charset="0"/>
              </a:rPr>
              <a:t>निराला</a:t>
            </a:r>
            <a:endParaRPr lang="en-US" sz="8800" b="1" cap="none" spc="0" dirty="0">
              <a:ln w="18000">
                <a:solidFill>
                  <a:srgbClr val="FFFF00"/>
                </a:solidFill>
                <a:prstDash val="solid"/>
                <a:miter lim="800000"/>
              </a:ln>
              <a:solidFill>
                <a:srgbClr val="FF0000"/>
              </a:solidFill>
              <a:effectLst>
                <a:glow rad="101600">
                  <a:srgbClr val="FFFF00">
                    <a:alpha val="60000"/>
                  </a:srgbClr>
                </a:glow>
                <a:outerShdw blurRad="25500" dist="23000" dir="7020000" algn="tl">
                  <a:srgbClr val="000000">
                    <a:alpha val="50000"/>
                  </a:srgbClr>
                </a:outerShdw>
              </a:effectLst>
              <a:latin typeface="Aparajita" pitchFamily="34" charset="0"/>
              <a:cs typeface="Aparajit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utoRev="1" fill="hold" grpId="1" nodeType="clickEffect">
                                  <p:stCondLst>
                                    <p:cond delay="0"/>
                                  </p:stCondLst>
                                  <p:childTnLst>
                                    <p:animScale>
                                      <p:cBhvr>
                                        <p:cTn id="6" dur="2000" fill="hold"/>
                                        <p:tgtEl>
                                          <p:spTgt spid="3"/>
                                        </p:tgtEl>
                                      </p:cBhvr>
                                      <p:by x="200000" y="200000"/>
                                    </p:animScale>
                                  </p:childTnLst>
                                </p:cTn>
                              </p:par>
                            </p:childTnLst>
                          </p:cTn>
                        </p:par>
                        <p:par>
                          <p:cTn id="7" fill="hold">
                            <p:stCondLst>
                              <p:cond delay="4000"/>
                            </p:stCondLst>
                            <p:childTnLst>
                              <p:par>
                                <p:cTn id="8" presetID="6" presetClass="emph" presetSubtype="0" autoRev="1" fill="hold" grpId="0" nodeType="afterEffect">
                                  <p:stCondLst>
                                    <p:cond delay="0"/>
                                  </p:stCondLst>
                                  <p:childTnLst>
                                    <p:animScale>
                                      <p:cBhvr>
                                        <p:cTn id="9" dur="2000" fill="hold"/>
                                        <p:tgtEl>
                                          <p:spTgt spid="3"/>
                                        </p:tgtEl>
                                      </p:cBhvr>
                                      <p:by x="200000" y="200000"/>
                                    </p:animScale>
                                  </p:childTnLst>
                                </p:cTn>
                              </p:par>
                            </p:childTnLst>
                          </p:cTn>
                        </p:par>
                        <p:par>
                          <p:cTn id="10" fill="hold">
                            <p:stCondLst>
                              <p:cond delay="8000"/>
                            </p:stCondLst>
                            <p:childTnLst>
                              <p:par>
                                <p:cTn id="11" presetID="6" presetClass="emph" presetSubtype="0" autoRev="1" fill="hold" grpId="2" nodeType="afterEffect">
                                  <p:stCondLst>
                                    <p:cond delay="0"/>
                                  </p:stCondLst>
                                  <p:childTnLst>
                                    <p:animScale>
                                      <p:cBhvr>
                                        <p:cTn id="12" dur="2000" fill="hold"/>
                                        <p:tgtEl>
                                          <p:spTgt spid="3"/>
                                        </p:tgtEl>
                                      </p:cBhvr>
                                      <p:by x="200000" y="200000"/>
                                    </p:animScale>
                                  </p:childTnLst>
                                </p:cTn>
                              </p:par>
                            </p:childTnLst>
                          </p:cTn>
                        </p:par>
                        <p:par>
                          <p:cTn id="13" fill="hold">
                            <p:stCondLst>
                              <p:cond delay="12000"/>
                            </p:stCondLst>
                            <p:childTnLst>
                              <p:par>
                                <p:cTn id="14" presetID="6" presetClass="emph" presetSubtype="0" accel="50000" fill="hold" grpId="3" nodeType="afterEffect">
                                  <p:stCondLst>
                                    <p:cond delay="0"/>
                                  </p:stCondLst>
                                  <p:childTnLst>
                                    <p:animScale>
                                      <p:cBhvr>
                                        <p:cTn id="15" dur="2000" fill="hold"/>
                                        <p:tgtEl>
                                          <p:spTgt spid="3"/>
                                        </p:tgtEl>
                                      </p:cBhvr>
                                      <p:by x="200000" y="200000"/>
                                    </p:animScale>
                                  </p:childTnLst>
                                </p:cTn>
                              </p:par>
                            </p:childTnLst>
                          </p:cTn>
                        </p:par>
                        <p:par>
                          <p:cTn id="16" fill="hold">
                            <p:stCondLst>
                              <p:cond delay="14000"/>
                            </p:stCondLst>
                            <p:childTnLst>
                              <p:par>
                                <p:cTn id="17" presetID="6" presetClass="emph" presetSubtype="0" autoRev="1" fill="hold" grpId="4" nodeType="afterEffect">
                                  <p:stCondLst>
                                    <p:cond delay="0"/>
                                  </p:stCondLst>
                                  <p:childTnLst>
                                    <p:animScale>
                                      <p:cBhvr>
                                        <p:cTn id="18" dur="2000" fill="hold"/>
                                        <p:tgtEl>
                                          <p:spTgt spid="3"/>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3" grpId="3" animBg="1"/>
      <p:bldP spid="3" grpId="4"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0569" y="1606062"/>
            <a:ext cx="8393644" cy="3416320"/>
          </a:xfrm>
          <a:prstGeom prst="rect">
            <a:avLst/>
          </a:prstGeom>
          <a:noFill/>
        </p:spPr>
        <p:txBody>
          <a:bodyPr wrap="none" lIns="91440" tIns="45720" rIns="91440" bIns="45720">
            <a:spAutoFit/>
          </a:bodyPr>
          <a:lstStyle/>
          <a:p>
            <a:pPr algn="ctr"/>
            <a:r>
              <a:rPr lang="hi-IN" sz="54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चक्रवर्ती तीर्थंकर हो गए, </a:t>
            </a:r>
          </a:p>
          <a:p>
            <a:pPr algn="ctr"/>
            <a:r>
              <a:rPr lang="hi-IN" sz="54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गई न तिनके साथ</a:t>
            </a:r>
          </a:p>
          <a:p>
            <a:pPr algn="ctr"/>
            <a:r>
              <a:rPr lang="hi-IN" sz="54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फिर तुम किस गिनती में......</a:t>
            </a:r>
          </a:p>
          <a:p>
            <a:pPr algn="ctr"/>
            <a:r>
              <a:rPr lang="hi-IN" sz="54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जाओ जहाँ हो जात</a:t>
            </a:r>
            <a:endParaRPr lang="en-US" sz="5400" b="1" cap="none" spc="0" dirty="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1588226" y="1905000"/>
            <a:ext cx="6260374" cy="4724400"/>
          </a:xfrm>
          <a:prstGeom prst="rect">
            <a:avLst/>
          </a:prstGeom>
        </p:spPr>
      </p:pic>
      <p:sp>
        <p:nvSpPr>
          <p:cNvPr id="5" name="Rectangle 4"/>
          <p:cNvSpPr/>
          <p:nvPr/>
        </p:nvSpPr>
        <p:spPr>
          <a:xfrm>
            <a:off x="1143000" y="533400"/>
            <a:ext cx="7010400" cy="1200329"/>
          </a:xfrm>
          <a:prstGeom prst="rect">
            <a:avLst/>
          </a:prstGeom>
          <a:noFill/>
        </p:spPr>
        <p:txBody>
          <a:bodyPr wrap="square" lIns="91440" tIns="45720" rIns="91440" bIns="45720">
            <a:spAutoFit/>
          </a:bodyPr>
          <a:lstStyle/>
          <a:p>
            <a:pPr algn="ctr"/>
            <a:r>
              <a:rPr lang="hi-IN" sz="72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चेतन काया संवाद</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162883"/>
            <a:ext cx="8211416" cy="4247317"/>
          </a:xfrm>
          <a:prstGeom prst="rect">
            <a:avLst/>
          </a:prstGeom>
          <a:noFill/>
        </p:spPr>
        <p:txBody>
          <a:bodyPr wrap="square" lIns="91440" tIns="45720" rIns="91440" bIns="45720">
            <a:spAutoFit/>
          </a:bodyPr>
          <a:lstStyle/>
          <a:p>
            <a:pPr algn="ctr"/>
            <a:r>
              <a:rPr lang="hi-IN" sz="54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पिताजी!</a:t>
            </a:r>
          </a:p>
          <a:p>
            <a:pPr algn="ctr"/>
            <a:r>
              <a:rPr lang="hi-IN" sz="54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कौन किसे आधार जगत में,</a:t>
            </a:r>
          </a:p>
          <a:p>
            <a:pPr algn="ctr"/>
            <a:r>
              <a:rPr lang="hi-IN" sz="54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सब अपने आधार</a:t>
            </a:r>
          </a:p>
          <a:p>
            <a:pPr algn="ctr"/>
            <a:r>
              <a:rPr lang="hi-IN" sz="54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पर को जो आधार मान ले,</a:t>
            </a:r>
          </a:p>
          <a:p>
            <a:pPr algn="ctr"/>
            <a:r>
              <a:rPr lang="hi-IN" sz="54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वह मूरख सरदार</a:t>
            </a:r>
            <a:endParaRPr lang="en-US" sz="5400" b="1" cap="none" spc="0" dirty="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609600" y="1600200"/>
            <a:ext cx="8001000" cy="4897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685800" y="304800"/>
            <a:ext cx="7772400" cy="1200329"/>
          </a:xfrm>
          <a:prstGeom prst="rect">
            <a:avLst/>
          </a:prstGeom>
          <a:noFill/>
        </p:spPr>
        <p:txBody>
          <a:bodyPr wrap="square" lIns="91440" tIns="45720" rIns="91440" bIns="45720">
            <a:spAutoFit/>
          </a:bodyPr>
          <a:lstStyle/>
          <a:p>
            <a:pPr algn="ctr"/>
            <a:r>
              <a:rPr lang="hi-IN" sz="72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सती मैनासुन्दरी</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914400"/>
            <a:ext cx="8001000" cy="4939814"/>
          </a:xfrm>
          <a:prstGeom prst="rect">
            <a:avLst/>
          </a:prstGeom>
          <a:noFill/>
        </p:spPr>
        <p:txBody>
          <a:bodyPr wrap="square" lIns="91440" tIns="45720" rIns="91440" bIns="45720">
            <a:spAutoFit/>
          </a:bodyPr>
          <a:lstStyle/>
          <a:p>
            <a:pPr algn="ctr">
              <a:lnSpc>
                <a:spcPct val="150000"/>
              </a:lnSpc>
            </a:pPr>
            <a:r>
              <a:rPr lang="hi-IN" sz="72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हमने रोटियों के लिए</a:t>
            </a:r>
          </a:p>
          <a:p>
            <a:pPr algn="ctr">
              <a:lnSpc>
                <a:spcPct val="150000"/>
              </a:lnSpc>
            </a:pPr>
            <a:r>
              <a:rPr lang="hi-IN" sz="72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घर थोड़े ही छोड़ा था</a:t>
            </a:r>
          </a:p>
          <a:p>
            <a:pPr algn="ctr">
              <a:lnSpc>
                <a:spcPct val="150000"/>
              </a:lnSpc>
            </a:pPr>
            <a:r>
              <a:rPr lang="hi-IN" sz="72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जो उनकी चिंता करें</a:t>
            </a:r>
            <a:endParaRPr lang="en-US" sz="7200" b="1" cap="none" spc="0" dirty="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rcRect l="22500" r="22500"/>
          <a:stretch>
            <a:fillRect/>
          </a:stretch>
        </p:blipFill>
        <p:spPr>
          <a:xfrm>
            <a:off x="1905000" y="2438400"/>
            <a:ext cx="5791200" cy="43641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457200" y="314742"/>
            <a:ext cx="10210800" cy="2123658"/>
          </a:xfrm>
          <a:prstGeom prst="rect">
            <a:avLst/>
          </a:prstGeom>
          <a:noFill/>
        </p:spPr>
        <p:txBody>
          <a:bodyPr wrap="square" lIns="91440" tIns="45720" rIns="91440" bIns="45720">
            <a:spAutoFit/>
          </a:bodyPr>
          <a:lstStyle/>
          <a:p>
            <a:pPr algn="ctr"/>
            <a:r>
              <a:rPr lang="hi-IN" sz="66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आध्यात्मिक सत्पुरुष</a:t>
            </a:r>
          </a:p>
          <a:p>
            <a:pPr algn="ctr"/>
            <a:r>
              <a:rPr lang="hi-IN" sz="66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गुरुदेव श्री कानजी स्वामी</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762000"/>
            <a:ext cx="7391400" cy="5078313"/>
          </a:xfrm>
          <a:prstGeom prst="rect">
            <a:avLst/>
          </a:prstGeom>
          <a:noFill/>
        </p:spPr>
        <p:txBody>
          <a:bodyPr wrap="square" lIns="91440" tIns="45720" rIns="91440" bIns="45720">
            <a:spAutoFit/>
          </a:bodyPr>
          <a:lstStyle/>
          <a:p>
            <a:pPr algn="ctr"/>
            <a:r>
              <a:rPr lang="hi-IN" sz="54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नहीं नहीं... भले ही कितना भी धन मिले, चाहे राजकुमार ही क्यों न हो... मैं इस अष्टानिका पर्व में किसी भी जीव को नहीं मारूँगा</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00200" y="1371600"/>
            <a:ext cx="5867400" cy="3631763"/>
          </a:xfrm>
          <a:prstGeom prst="rect">
            <a:avLst/>
          </a:prstGeom>
          <a:noFill/>
        </p:spPr>
        <p:txBody>
          <a:bodyPr wrap="square" lIns="91440" tIns="45720" rIns="91440" bIns="45720">
            <a:spAutoFit/>
          </a:bodyPr>
          <a:lstStyle/>
          <a:p>
            <a:pPr algn="ctr"/>
            <a:r>
              <a:rPr lang="hi-IN" sz="115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यमपाल चाण्डाल</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89080"/>
            <a:ext cx="9144000" cy="3416320"/>
          </a:xfrm>
          <a:prstGeom prst="rect">
            <a:avLst/>
          </a:prstGeom>
          <a:noFill/>
        </p:spPr>
        <p:txBody>
          <a:bodyPr wrap="square" lIns="91440" tIns="45720" rIns="91440" bIns="45720">
            <a:spAutoFit/>
          </a:bodyPr>
          <a:lstStyle/>
          <a:p>
            <a:pPr algn="ctr"/>
            <a:r>
              <a:rPr lang="hi-IN" sz="5400" b="1"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कैसे मूरख दोनों कुमार ये, </a:t>
            </a:r>
          </a:p>
          <a:p>
            <a:pPr algn="ctr"/>
            <a:r>
              <a:rPr lang="hi-IN" sz="5400" b="1"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एक ही कन्या पर रीझ गए</a:t>
            </a:r>
          </a:p>
          <a:p>
            <a:pPr algn="ctr"/>
            <a:r>
              <a:rPr lang="hi-IN" sz="5400" b="1"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सगी बहन का जान के रिश्ता,</a:t>
            </a:r>
          </a:p>
          <a:p>
            <a:pPr algn="ctr"/>
            <a:r>
              <a:rPr lang="hi-IN" sz="5400" b="1"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मुक्तिमार्ग में अनुरागी भए</a:t>
            </a:r>
            <a:endParaRPr lang="hi-IN" sz="54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228600" y="381000"/>
            <a:ext cx="4343400" cy="6054436"/>
          </a:xfrm>
          <a:prstGeom prst="rect">
            <a:avLst/>
          </a:prstGeom>
        </p:spPr>
      </p:pic>
      <p:sp>
        <p:nvSpPr>
          <p:cNvPr id="3" name="Rectangle 2"/>
          <p:cNvSpPr/>
          <p:nvPr/>
        </p:nvSpPr>
        <p:spPr>
          <a:xfrm>
            <a:off x="4191000" y="1524000"/>
            <a:ext cx="4953000" cy="3785652"/>
          </a:xfrm>
          <a:prstGeom prst="rect">
            <a:avLst/>
          </a:prstGeom>
          <a:noFill/>
        </p:spPr>
        <p:txBody>
          <a:bodyPr wrap="square" lIns="91440" tIns="45720" rIns="91440" bIns="45720">
            <a:spAutoFit/>
          </a:bodyPr>
          <a:lstStyle/>
          <a:p>
            <a:pPr algn="ctr"/>
            <a:r>
              <a:rPr lang="hi-IN" sz="80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देशभूषण </a:t>
            </a:r>
          </a:p>
          <a:p>
            <a:pPr algn="ctr"/>
            <a:r>
              <a:rPr lang="hi-IN" sz="80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 </a:t>
            </a:r>
          </a:p>
          <a:p>
            <a:pPr algn="ctr"/>
            <a:r>
              <a:rPr lang="hi-IN" sz="80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कुलभूषण</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1524000"/>
            <a:ext cx="7603363" cy="3416320"/>
          </a:xfrm>
          <a:prstGeom prst="rect">
            <a:avLst/>
          </a:prstGeom>
          <a:noFill/>
        </p:spPr>
        <p:txBody>
          <a:bodyPr wrap="none" lIns="91440" tIns="45720" rIns="91440" bIns="45720">
            <a:spAutoFit/>
          </a:bodyPr>
          <a:lstStyle/>
          <a:p>
            <a:pPr algn="ctr"/>
            <a:r>
              <a:rPr lang="hi-IN" sz="54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हे सिंहराज ! खाना हो तो </a:t>
            </a:r>
          </a:p>
          <a:p>
            <a:pPr algn="ctr"/>
            <a:r>
              <a:rPr lang="hi-IN" sz="54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ये जलेबियाँ खाओ, </a:t>
            </a:r>
          </a:p>
          <a:p>
            <a:pPr algn="ctr"/>
            <a:r>
              <a:rPr lang="hi-IN" sz="54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और अगर मांस ही </a:t>
            </a:r>
          </a:p>
          <a:p>
            <a:pPr algn="ctr"/>
            <a:r>
              <a:rPr lang="hi-IN" sz="5400" b="1" cap="none" spc="0" dirty="0" smtClean="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rPr>
              <a:t>खाना है तो मुझे खा लो</a:t>
            </a:r>
            <a:endParaRPr lang="en-US" sz="5400" b="1" cap="none" spc="0" dirty="0">
              <a:ln w="18000">
                <a:solidFill>
                  <a:srgbClr val="FFFF00"/>
                </a:solidFill>
                <a:prstDash val="solid"/>
                <a:miter lim="800000"/>
              </a:ln>
              <a:solidFill>
                <a:schemeClr val="accent2">
                  <a:lumMod val="50000"/>
                </a:schemeClr>
              </a:solidFill>
              <a:effectLst>
                <a:glow rad="101600">
                  <a:srgbClr val="FFFF00">
                    <a:alpha val="60000"/>
                  </a:srgbClr>
                </a:glow>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685800"/>
            <a:ext cx="7391400" cy="5170646"/>
          </a:xfrm>
          <a:prstGeom prst="rect">
            <a:avLst/>
          </a:prstGeom>
          <a:noFill/>
        </p:spPr>
        <p:txBody>
          <a:bodyPr wrap="square" lIns="91440" tIns="45720" rIns="91440" bIns="45720">
            <a:spAutoFit/>
          </a:bodyPr>
          <a:lstStyle/>
          <a:p>
            <a:pPr algn="ctr"/>
            <a:r>
              <a:rPr lang="hi-IN" sz="66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हे मृगराज! अपने स्वभाव को भूल कर क्यों इस निर्बल पशु के प्राण लेने जा रहे हो</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1098596" y="1676400"/>
            <a:ext cx="6946808" cy="4876800"/>
          </a:xfrm>
          <a:prstGeom prst="rect">
            <a:avLst/>
          </a:prstGeom>
        </p:spPr>
      </p:pic>
      <p:sp>
        <p:nvSpPr>
          <p:cNvPr id="3" name="Rectangle 2"/>
          <p:cNvSpPr/>
          <p:nvPr/>
        </p:nvSpPr>
        <p:spPr>
          <a:xfrm>
            <a:off x="0" y="416004"/>
            <a:ext cx="9144000" cy="1107996"/>
          </a:xfrm>
          <a:prstGeom prst="rect">
            <a:avLst/>
          </a:prstGeom>
          <a:noFill/>
        </p:spPr>
        <p:txBody>
          <a:bodyPr wrap="square" lIns="91440" tIns="45720" rIns="91440" bIns="45720">
            <a:spAutoFit/>
          </a:bodyPr>
          <a:lstStyle/>
          <a:p>
            <a:pPr algn="ctr"/>
            <a:r>
              <a:rPr lang="hi-IN" sz="66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सिंह की पर्याय में महावीर</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457200"/>
            <a:ext cx="9220200" cy="6186309"/>
          </a:xfrm>
          <a:prstGeom prst="rect">
            <a:avLst/>
          </a:prstGeom>
          <a:noFill/>
        </p:spPr>
        <p:txBody>
          <a:bodyPr wrap="square" lIns="91440" tIns="45720" rIns="91440" bIns="45720">
            <a:spAutoFit/>
          </a:bodyPr>
          <a:lstStyle/>
          <a:p>
            <a:pPr algn="ctr"/>
            <a:r>
              <a:rPr lang="hi-IN" sz="66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दिगम्बर संत उपसर्गों से घबराते नहीं हैं, वे तो अपनी आत्मा में लीन हो जाते हैं, अगर वे सच्चे संत होंगे तो वही ध्यान में लीन होंगे</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990600" y="1676400"/>
            <a:ext cx="7162800" cy="4876800"/>
          </a:xfrm>
          <a:prstGeom prst="rect">
            <a:avLst/>
          </a:prstGeom>
        </p:spPr>
      </p:pic>
      <p:sp>
        <p:nvSpPr>
          <p:cNvPr id="3" name="Rectangle 2"/>
          <p:cNvSpPr/>
          <p:nvPr/>
        </p:nvSpPr>
        <p:spPr>
          <a:xfrm>
            <a:off x="-152400" y="416004"/>
            <a:ext cx="9448800" cy="1061829"/>
          </a:xfrm>
          <a:prstGeom prst="rect">
            <a:avLst/>
          </a:prstGeom>
          <a:noFill/>
        </p:spPr>
        <p:txBody>
          <a:bodyPr wrap="square" lIns="91440" tIns="45720" rIns="91440" bIns="45720">
            <a:spAutoFit/>
          </a:bodyPr>
          <a:lstStyle/>
          <a:p>
            <a:pPr algn="ctr"/>
            <a:r>
              <a:rPr lang="hi-IN" sz="63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रानी चेलना - राजा श्रेणिक</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685800"/>
            <a:ext cx="7391400" cy="5170646"/>
          </a:xfrm>
          <a:prstGeom prst="rect">
            <a:avLst/>
          </a:prstGeom>
          <a:noFill/>
        </p:spPr>
        <p:txBody>
          <a:bodyPr wrap="square" lIns="91440" tIns="45720" rIns="91440" bIns="45720">
            <a:spAutoFit/>
          </a:bodyPr>
          <a:lstStyle/>
          <a:p>
            <a:pPr algn="ctr">
              <a:spcBef>
                <a:spcPts val="1800"/>
              </a:spcBef>
              <a:spcAft>
                <a:spcPts val="1800"/>
              </a:spcAft>
            </a:pPr>
            <a:r>
              <a:rPr lang="hi-IN" sz="66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हे पुत्री! तुम क्यों दुखी होती हो, मैं तुम्हारे लिए उनसे भी अच्छा वर ढूंढ कर लाऊंगा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990600" y="1703419"/>
            <a:ext cx="7162800" cy="4822761"/>
          </a:xfrm>
          <a:prstGeom prst="rect">
            <a:avLst/>
          </a:prstGeom>
        </p:spPr>
      </p:pic>
      <p:sp>
        <p:nvSpPr>
          <p:cNvPr id="3" name="Rectangle 2"/>
          <p:cNvSpPr/>
          <p:nvPr/>
        </p:nvSpPr>
        <p:spPr>
          <a:xfrm>
            <a:off x="-152400" y="416004"/>
            <a:ext cx="9448800" cy="1061829"/>
          </a:xfrm>
          <a:prstGeom prst="rect">
            <a:avLst/>
          </a:prstGeom>
          <a:noFill/>
        </p:spPr>
        <p:txBody>
          <a:bodyPr wrap="square" lIns="91440" tIns="45720" rIns="91440" bIns="45720">
            <a:spAutoFit/>
          </a:bodyPr>
          <a:lstStyle/>
          <a:p>
            <a:pPr algn="ctr"/>
            <a:r>
              <a:rPr lang="hi-IN" sz="63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सती राजुल और पिताजी</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95948"/>
            <a:ext cx="9144000" cy="3785652"/>
          </a:xfrm>
          <a:prstGeom prst="rect">
            <a:avLst/>
          </a:prstGeom>
          <a:noFill/>
        </p:spPr>
        <p:txBody>
          <a:bodyPr wrap="square" lIns="91440" tIns="45720" rIns="91440" bIns="45720">
            <a:spAutoFit/>
          </a:bodyPr>
          <a:lstStyle/>
          <a:p>
            <a:pPr algn="ctr"/>
            <a:r>
              <a:rPr lang="hi-IN" sz="60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वन में पत्थर, वन में कंकड़</a:t>
            </a:r>
          </a:p>
          <a:p>
            <a:pPr algn="ctr"/>
            <a:r>
              <a:rPr lang="hi-IN" sz="60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वन में सिंह विकराल...</a:t>
            </a:r>
          </a:p>
          <a:p>
            <a:pPr algn="ctr"/>
            <a:r>
              <a:rPr lang="hi-IN" sz="60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बेटा हठ तजो...</a:t>
            </a:r>
          </a:p>
          <a:p>
            <a:pPr algn="ctr"/>
            <a:r>
              <a:rPr lang="hi-IN" sz="6000" b="1" cap="none" spc="0" dirty="0" smtClean="0">
                <a:ln w="18000">
                  <a:solidFill>
                    <a:srgbClr val="FFFF00"/>
                  </a:solidFill>
                  <a:prstDash val="solid"/>
                  <a:miter lim="800000"/>
                </a:ln>
                <a:solidFill>
                  <a:schemeClr val="accent2">
                    <a:lumMod val="50000"/>
                  </a:schemeClr>
                </a:solidFill>
                <a:effectLst>
                  <a:glow rad="101600">
                    <a:schemeClr val="accent6">
                      <a:satMod val="175000"/>
                      <a:alpha val="40000"/>
                    </a:schemeClr>
                  </a:glow>
                  <a:outerShdw blurRad="25500" dist="23000" dir="7020000" algn="tl">
                    <a:srgbClr val="000000">
                      <a:alpha val="50000"/>
                    </a:srgbClr>
                  </a:outerShdw>
                </a:effectLst>
              </a:rPr>
              <a:t>माता मोह तजो.....</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886033" y="1703419"/>
            <a:ext cx="7371934" cy="4822761"/>
          </a:xfrm>
          <a:prstGeom prst="rect">
            <a:avLst/>
          </a:prstGeom>
        </p:spPr>
      </p:pic>
      <p:sp>
        <p:nvSpPr>
          <p:cNvPr id="3" name="Rectangle 2"/>
          <p:cNvSpPr/>
          <p:nvPr/>
        </p:nvSpPr>
        <p:spPr>
          <a:xfrm>
            <a:off x="-152400" y="416004"/>
            <a:ext cx="9448800" cy="1061829"/>
          </a:xfrm>
          <a:prstGeom prst="rect">
            <a:avLst/>
          </a:prstGeom>
          <a:noFill/>
        </p:spPr>
        <p:txBody>
          <a:bodyPr wrap="square" lIns="91440" tIns="45720" rIns="91440" bIns="45720">
            <a:spAutoFit/>
          </a:bodyPr>
          <a:lstStyle/>
          <a:p>
            <a:pPr algn="ctr"/>
            <a:r>
              <a:rPr lang="hi-IN" sz="63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बालक कुन्दकुन्द - माता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09600"/>
            <a:ext cx="9144000" cy="6001643"/>
          </a:xfrm>
          <a:prstGeom prst="rect">
            <a:avLst/>
          </a:prstGeom>
          <a:noFill/>
        </p:spPr>
        <p:txBody>
          <a:bodyPr wrap="square" lIns="91440" tIns="45720" rIns="91440" bIns="45720">
            <a:spAutoFit/>
          </a:bodyPr>
          <a:lstStyle/>
          <a:p>
            <a:pPr algn="ctr"/>
            <a:r>
              <a:rPr lang="hi-IN" sz="4800" b="1" dirty="0" smtClean="0">
                <a:ln w="18000">
                  <a:solidFill>
                    <a:srgbClr val="FFFF00"/>
                  </a:solidFill>
                  <a:prstDash val="solid"/>
                  <a:miter lim="800000"/>
                </a:ln>
                <a:solidFill>
                  <a:sysClr val="windowText" lastClr="000000"/>
                </a:solidFill>
                <a:effectLst>
                  <a:glow rad="101600">
                    <a:schemeClr val="accent6">
                      <a:satMod val="175000"/>
                      <a:alpha val="40000"/>
                    </a:schemeClr>
                  </a:glow>
                </a:effectLst>
              </a:rPr>
              <a:t>हे विज्ञपुरुष मेरे कुछ प्रश्नों के,</a:t>
            </a:r>
          </a:p>
          <a:p>
            <a:pPr algn="ctr"/>
            <a:r>
              <a:rPr lang="hi-IN" sz="4800" b="1" dirty="0" smtClean="0">
                <a:ln w="18000">
                  <a:solidFill>
                    <a:srgbClr val="FFFF00"/>
                  </a:solidFill>
                  <a:prstDash val="solid"/>
                  <a:miter lim="800000"/>
                </a:ln>
                <a:solidFill>
                  <a:sysClr val="windowText" lastClr="000000"/>
                </a:solidFill>
                <a:effectLst>
                  <a:glow rad="101600">
                    <a:schemeClr val="accent6">
                      <a:satMod val="175000"/>
                      <a:alpha val="40000"/>
                    </a:schemeClr>
                  </a:glow>
                </a:effectLst>
              </a:rPr>
              <a:t> उत्तर तुम बतलाओ</a:t>
            </a:r>
          </a:p>
          <a:p>
            <a:pPr algn="ctr"/>
            <a:r>
              <a:rPr lang="hi-IN" sz="4800" b="1" dirty="0" smtClean="0">
                <a:ln w="18000">
                  <a:solidFill>
                    <a:srgbClr val="FFFF00"/>
                  </a:solidFill>
                  <a:prstDash val="solid"/>
                  <a:miter lim="800000"/>
                </a:ln>
                <a:solidFill>
                  <a:sysClr val="windowText" lastClr="000000"/>
                </a:solidFill>
                <a:effectLst>
                  <a:glow rad="101600">
                    <a:schemeClr val="accent6">
                      <a:satMod val="175000"/>
                      <a:alpha val="40000"/>
                    </a:schemeClr>
                  </a:glow>
                </a:effectLst>
              </a:rPr>
              <a:t>तत्त्व - पदार्थ और अस्तिकाय का,</a:t>
            </a:r>
          </a:p>
          <a:p>
            <a:pPr algn="ctr"/>
            <a:r>
              <a:rPr lang="hi-IN" sz="4800" b="1" dirty="0" smtClean="0">
                <a:ln w="18000">
                  <a:solidFill>
                    <a:srgbClr val="FFFF00"/>
                  </a:solidFill>
                  <a:prstDash val="solid"/>
                  <a:miter lim="800000"/>
                </a:ln>
                <a:solidFill>
                  <a:sysClr val="windowText" lastClr="000000"/>
                </a:solidFill>
                <a:effectLst>
                  <a:glow rad="101600">
                    <a:schemeClr val="accent6">
                      <a:satMod val="175000"/>
                      <a:alpha val="40000"/>
                    </a:schemeClr>
                  </a:glow>
                </a:effectLst>
              </a:rPr>
              <a:t>अब स्वरूप तुम समझाओं</a:t>
            </a:r>
          </a:p>
          <a:p>
            <a:pPr algn="ctr"/>
            <a:r>
              <a:rPr lang="hi-IN" sz="4800" b="1" dirty="0" smtClean="0">
                <a:ln w="18000">
                  <a:solidFill>
                    <a:srgbClr val="FFFF00"/>
                  </a:solidFill>
                  <a:prstDash val="solid"/>
                  <a:miter lim="800000"/>
                </a:ln>
                <a:solidFill>
                  <a:sysClr val="windowText" lastClr="000000"/>
                </a:solidFill>
                <a:effectLst>
                  <a:glow rad="101600">
                    <a:schemeClr val="accent6">
                      <a:satMod val="175000"/>
                      <a:alpha val="40000"/>
                    </a:schemeClr>
                  </a:glow>
                </a:effectLst>
              </a:rPr>
              <a:t>तुम रहने दो है अज्ञ पुरूष</a:t>
            </a:r>
          </a:p>
          <a:p>
            <a:pPr algn="ctr"/>
            <a:r>
              <a:rPr lang="hi-IN" sz="4800" b="1" dirty="0" smtClean="0">
                <a:ln w="18000">
                  <a:solidFill>
                    <a:srgbClr val="FFFF00"/>
                  </a:solidFill>
                  <a:prstDash val="solid"/>
                  <a:miter lim="800000"/>
                </a:ln>
                <a:solidFill>
                  <a:sysClr val="windowText" lastClr="000000"/>
                </a:solidFill>
                <a:effectLst>
                  <a:glow rad="101600">
                    <a:schemeClr val="accent6">
                      <a:satMod val="175000"/>
                      <a:alpha val="40000"/>
                    </a:schemeClr>
                  </a:glow>
                </a:effectLst>
              </a:rPr>
              <a:t> क्या तुमको मैं समझाऊ</a:t>
            </a:r>
          </a:p>
          <a:p>
            <a:pPr algn="ctr"/>
            <a:r>
              <a:rPr lang="hi-IN" sz="4800" b="1" dirty="0" smtClean="0">
                <a:ln w="18000">
                  <a:solidFill>
                    <a:srgbClr val="FFFF00"/>
                  </a:solidFill>
                  <a:prstDash val="solid"/>
                  <a:miter lim="800000"/>
                </a:ln>
                <a:solidFill>
                  <a:sysClr val="windowText" lastClr="000000"/>
                </a:solidFill>
                <a:effectLst>
                  <a:glow rad="101600">
                    <a:schemeClr val="accent6">
                      <a:satMod val="175000"/>
                      <a:alpha val="40000"/>
                    </a:schemeClr>
                  </a:glow>
                </a:effectLst>
              </a:rPr>
              <a:t>चलो तुम्हारे गुरुवर समीप</a:t>
            </a:r>
          </a:p>
          <a:p>
            <a:pPr algn="ctr"/>
            <a:r>
              <a:rPr lang="hi-IN" sz="4800" b="1" dirty="0" smtClean="0">
                <a:ln w="18000">
                  <a:solidFill>
                    <a:srgbClr val="FFFF00"/>
                  </a:solidFill>
                  <a:prstDash val="solid"/>
                  <a:miter lim="800000"/>
                </a:ln>
                <a:solidFill>
                  <a:sysClr val="windowText" lastClr="000000"/>
                </a:solidFill>
                <a:effectLst>
                  <a:glow rad="101600">
                    <a:schemeClr val="accent6">
                      <a:satMod val="175000"/>
                      <a:alpha val="40000"/>
                    </a:schemeClr>
                  </a:glow>
                </a:effectLst>
              </a:rPr>
              <a:t> मैं उनको सब कुछ बतलाऊ</a:t>
            </a:r>
            <a:endParaRPr lang="hi-IN" sz="4800" b="1" cap="none" spc="0" dirty="0" smtClean="0">
              <a:ln w="18000">
                <a:solidFill>
                  <a:srgbClr val="FFFF00"/>
                </a:solidFill>
                <a:prstDash val="solid"/>
                <a:miter lim="800000"/>
              </a:ln>
              <a:solidFill>
                <a:sysClr val="windowText" lastClr="000000"/>
              </a:solidFill>
              <a:effectLst>
                <a:glow rad="101600">
                  <a:schemeClr val="accent6">
                    <a:satMod val="175000"/>
                    <a:alpha val="40000"/>
                  </a:schemeClr>
                </a:glo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0" y="416004"/>
            <a:ext cx="9144000" cy="1107996"/>
          </a:xfrm>
          <a:prstGeom prst="rect">
            <a:avLst/>
          </a:prstGeom>
          <a:noFill/>
        </p:spPr>
        <p:txBody>
          <a:bodyPr wrap="square" lIns="91440" tIns="45720" rIns="91440" bIns="45720">
            <a:spAutoFit/>
          </a:bodyPr>
          <a:lstStyle/>
          <a:p>
            <a:pPr algn="ctr"/>
            <a:r>
              <a:rPr lang="hi-IN" sz="66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इंद्रभूति गौतम और इन्द्र</a:t>
            </a:r>
          </a:p>
        </p:txBody>
      </p:sp>
      <p:pic>
        <p:nvPicPr>
          <p:cNvPr id="5" name="Picture 4" descr="47.jpg"/>
          <p:cNvPicPr>
            <a:picLocks noChangeAspect="1"/>
          </p:cNvPicPr>
          <p:nvPr/>
        </p:nvPicPr>
        <p:blipFill>
          <a:blip r:embed="rId3"/>
          <a:stretch>
            <a:fillRect/>
          </a:stretch>
        </p:blipFill>
        <p:spPr>
          <a:xfrm>
            <a:off x="533400" y="1752600"/>
            <a:ext cx="7696200" cy="489522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4264106" y="4267200"/>
            <a:ext cx="4498894" cy="2519380"/>
          </a:xfrm>
          <a:prstGeom prst="rect">
            <a:avLst/>
          </a:prstGeom>
        </p:spPr>
      </p:pic>
      <p:sp>
        <p:nvSpPr>
          <p:cNvPr id="5" name="Rectangle 4"/>
          <p:cNvSpPr/>
          <p:nvPr/>
        </p:nvSpPr>
        <p:spPr>
          <a:xfrm>
            <a:off x="838200" y="533400"/>
            <a:ext cx="7391400" cy="1200329"/>
          </a:xfrm>
          <a:prstGeom prst="rect">
            <a:avLst/>
          </a:prstGeom>
          <a:noFill/>
        </p:spPr>
        <p:txBody>
          <a:bodyPr wrap="square" lIns="91440" tIns="45720" rIns="91440" bIns="45720">
            <a:spAutoFit/>
          </a:bodyPr>
          <a:lstStyle/>
          <a:p>
            <a:pPr algn="ctr"/>
            <a:r>
              <a:rPr lang="hi-IN" sz="72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दीवान अमरचंद जी</a:t>
            </a:r>
          </a:p>
        </p:txBody>
      </p:sp>
      <p:pic>
        <p:nvPicPr>
          <p:cNvPr id="6" name="Picture 5" descr="47.jpg"/>
          <p:cNvPicPr>
            <a:picLocks noChangeAspect="1"/>
          </p:cNvPicPr>
          <p:nvPr/>
        </p:nvPicPr>
        <p:blipFill>
          <a:blip r:embed="rId4"/>
          <a:srcRect r="32727"/>
          <a:stretch>
            <a:fillRect/>
          </a:stretch>
        </p:blipFill>
        <p:spPr>
          <a:xfrm>
            <a:off x="304799" y="2286000"/>
            <a:ext cx="3928067" cy="4224485"/>
          </a:xfrm>
          <a:prstGeom prst="rect">
            <a:avLst/>
          </a:prstGeom>
        </p:spPr>
      </p:pic>
      <p:pic>
        <p:nvPicPr>
          <p:cNvPr id="7" name="Picture 6" descr="47.jpg"/>
          <p:cNvPicPr>
            <a:picLocks noChangeAspect="1"/>
          </p:cNvPicPr>
          <p:nvPr/>
        </p:nvPicPr>
        <p:blipFill>
          <a:blip r:embed="rId5"/>
          <a:stretch>
            <a:fillRect/>
          </a:stretch>
        </p:blipFill>
        <p:spPr>
          <a:xfrm>
            <a:off x="4264106" y="1676400"/>
            <a:ext cx="4498894" cy="269933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7784" y="1765280"/>
            <a:ext cx="7830416" cy="3416320"/>
          </a:xfrm>
          <a:prstGeom prst="rect">
            <a:avLst/>
          </a:prstGeom>
          <a:noFill/>
        </p:spPr>
        <p:txBody>
          <a:bodyPr wrap="square" lIns="91440" tIns="45720" rIns="91440" bIns="45720">
            <a:spAutoFit/>
          </a:bodyPr>
          <a:lstStyle/>
          <a:p>
            <a:pPr algn="ctr"/>
            <a:r>
              <a:rPr lang="hi-IN"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rPr>
              <a:t>अरे</a:t>
            </a:r>
            <a:r>
              <a:rPr lang="en-US"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rPr>
              <a:t>!</a:t>
            </a:r>
            <a:r>
              <a:rPr lang="hi-IN"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rPr>
              <a:t> निंदा सुनकर मेरी</a:t>
            </a:r>
            <a:r>
              <a:rPr lang="en-US"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rPr>
              <a:t>,</a:t>
            </a:r>
            <a:r>
              <a:rPr lang="hi-IN"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rPr>
              <a:t> </a:t>
            </a:r>
          </a:p>
          <a:p>
            <a:pPr algn="ctr"/>
            <a:r>
              <a:rPr lang="hi-IN"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rPr>
              <a:t>नाथ त्यागा तुमने मुझको</a:t>
            </a:r>
          </a:p>
          <a:p>
            <a:pPr algn="ctr"/>
            <a:r>
              <a:rPr lang="hi-IN"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rPr>
              <a:t>धर्म की सुनकर निंदा कभी</a:t>
            </a:r>
            <a:r>
              <a:rPr lang="en-US"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rPr>
              <a:t>,</a:t>
            </a:r>
            <a:endParaRPr lang="hi-IN"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endParaRPr>
          </a:p>
          <a:p>
            <a:pPr algn="ctr"/>
            <a:r>
              <a:rPr lang="hi-IN" sz="5400" b="1" cap="none" spc="0" dirty="0" smtClean="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rPr>
              <a:t>छोड़ मत देना तुम उसको</a:t>
            </a:r>
            <a:endParaRPr lang="en-US" sz="5400" b="1" cap="none" spc="0" dirty="0">
              <a:ln w="28575">
                <a:solidFill>
                  <a:srgbClr val="FFFF00"/>
                </a:solidFill>
                <a:prstDash val="solid"/>
                <a:miter lim="800000"/>
              </a:ln>
              <a:solidFill>
                <a:schemeClr val="accent2"/>
              </a:solidFill>
              <a:effectLst>
                <a:glow rad="101600">
                  <a:schemeClr val="accent3">
                    <a:satMod val="175000"/>
                    <a:alpha val="40000"/>
                  </a:schemeClr>
                </a:glow>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228600" y="2057400"/>
            <a:ext cx="8534400" cy="4614086"/>
          </a:xfrm>
          <a:prstGeom prst="rect">
            <a:avLst/>
          </a:prstGeom>
        </p:spPr>
      </p:pic>
      <p:sp>
        <p:nvSpPr>
          <p:cNvPr id="3" name="Rectangle 2"/>
          <p:cNvSpPr/>
          <p:nvPr/>
        </p:nvSpPr>
        <p:spPr>
          <a:xfrm>
            <a:off x="0" y="130076"/>
            <a:ext cx="9144000" cy="1938992"/>
          </a:xfrm>
          <a:prstGeom prst="rect">
            <a:avLst/>
          </a:prstGeom>
          <a:noFill/>
        </p:spPr>
        <p:txBody>
          <a:bodyPr wrap="square" lIns="91440" tIns="45720" rIns="91440" bIns="45720">
            <a:spAutoFit/>
          </a:bodyPr>
          <a:lstStyle/>
          <a:p>
            <a:pPr algn="ctr"/>
            <a:r>
              <a:rPr lang="hi-IN" sz="60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सीता और राम / सेनापति कृतान्तवक्त्र</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457200"/>
            <a:ext cx="8211416" cy="5909310"/>
          </a:xfrm>
          <a:prstGeom prst="rect">
            <a:avLst/>
          </a:prstGeom>
          <a:noFill/>
        </p:spPr>
        <p:txBody>
          <a:bodyPr wrap="square" lIns="91440" tIns="45720" rIns="91440" bIns="45720">
            <a:spAutoFit/>
          </a:bodyPr>
          <a:lstStyle/>
          <a:p>
            <a:pPr algn="ctr"/>
            <a:r>
              <a:rPr lang="hi-IN" sz="5400" b="1" cap="none" spc="0" dirty="0" smtClean="0">
                <a:ln w="18000">
                  <a:solidFill>
                    <a:srgbClr val="FFFF00"/>
                  </a:solidFill>
                  <a:prstDash val="solid"/>
                  <a:miter lim="800000"/>
                </a:ln>
                <a:solidFill>
                  <a:schemeClr val="accent2">
                    <a:lumMod val="50000"/>
                  </a:schemeClr>
                </a:solidFill>
                <a:effectLst>
                  <a:glow rad="139700">
                    <a:schemeClr val="accent3">
                      <a:satMod val="175000"/>
                      <a:alpha val="40000"/>
                    </a:schemeClr>
                  </a:glow>
                  <a:outerShdw blurRad="25500" dist="23000" dir="7020000" algn="tl">
                    <a:srgbClr val="000000">
                      <a:alpha val="50000"/>
                    </a:srgbClr>
                  </a:outerShdw>
                </a:effectLst>
              </a:rPr>
              <a:t>हे माता! हे पिता! मैं आपकी आज्ञा का उल्लघंन तो नहीं कर सकता अतः मैं उन चारो कन्यायों से विवाह करने को तैयार हूँ परन्तु मैं विवाह के अगले दिन ही दीक्षा लूँगा यह भी निश्चित है</a:t>
            </a:r>
            <a:endParaRPr lang="en-US" sz="5400" b="1" cap="none" spc="0" dirty="0">
              <a:ln w="18000">
                <a:solidFill>
                  <a:srgbClr val="FFFF00"/>
                </a:solidFill>
                <a:prstDash val="solid"/>
                <a:miter lim="800000"/>
              </a:ln>
              <a:solidFill>
                <a:schemeClr val="accent2">
                  <a:lumMod val="50000"/>
                </a:schemeClr>
              </a:solidFill>
              <a:effectLst>
                <a:glow rad="139700">
                  <a:schemeClr val="accent3">
                    <a:satMod val="175000"/>
                    <a:alpha val="40000"/>
                  </a:schemeClr>
                </a:glow>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rcRect b="7500"/>
          <a:stretch>
            <a:fillRect/>
          </a:stretch>
        </p:blipFill>
        <p:spPr>
          <a:xfrm>
            <a:off x="533400" y="228600"/>
            <a:ext cx="8001000" cy="6299443"/>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162883"/>
            <a:ext cx="8211416" cy="4247317"/>
          </a:xfrm>
          <a:prstGeom prst="rect">
            <a:avLst/>
          </a:prstGeom>
          <a:noFill/>
        </p:spPr>
        <p:txBody>
          <a:bodyPr wrap="square" lIns="91440" tIns="45720" rIns="91440" bIns="45720">
            <a:spAutoFit/>
          </a:bodyPr>
          <a:lstStyle/>
          <a:p>
            <a:pPr algn="ctr"/>
            <a:r>
              <a:rPr lang="hi-IN" sz="5400" b="1" cap="none" spc="0" dirty="0" smtClean="0">
                <a:ln w="18000">
                  <a:solidFill>
                    <a:srgbClr val="FFFF00"/>
                  </a:solidFill>
                  <a:prstDash val="solid"/>
                  <a:miter lim="800000"/>
                </a:ln>
                <a:solidFill>
                  <a:srgbClr val="FF0000"/>
                </a:solidFill>
                <a:effectLst>
                  <a:glow rad="139700">
                    <a:srgbClr val="FFFF00">
                      <a:alpha val="40000"/>
                    </a:srgbClr>
                  </a:glow>
                  <a:outerShdw blurRad="25500" dist="23000" dir="7020000" algn="tl">
                    <a:srgbClr val="000000">
                      <a:alpha val="50000"/>
                    </a:srgbClr>
                  </a:outerShdw>
                </a:effectLst>
              </a:rPr>
              <a:t>हे सेठ ! अगर वैद्य बुलाना ही है तो उस वैद्य को बुलाओ </a:t>
            </a:r>
          </a:p>
          <a:p>
            <a:pPr algn="ctr"/>
            <a:r>
              <a:rPr lang="hi-IN" sz="5400" b="1" cap="none" spc="0" dirty="0" smtClean="0">
                <a:ln w="18000">
                  <a:solidFill>
                    <a:srgbClr val="FFFF00"/>
                  </a:solidFill>
                  <a:prstDash val="solid"/>
                  <a:miter lim="800000"/>
                </a:ln>
                <a:solidFill>
                  <a:srgbClr val="FF0000"/>
                </a:solidFill>
                <a:effectLst>
                  <a:glow rad="139700">
                    <a:srgbClr val="FFFF00">
                      <a:alpha val="40000"/>
                    </a:srgbClr>
                  </a:glow>
                  <a:outerShdw blurRad="25500" dist="23000" dir="7020000" algn="tl">
                    <a:srgbClr val="000000">
                      <a:alpha val="50000"/>
                    </a:srgbClr>
                  </a:outerShdw>
                </a:effectLst>
              </a:rPr>
              <a:t>जो हमारे इस जन्म – मरण रुपी रोग को दूर कर सके </a:t>
            </a:r>
            <a:endParaRPr lang="en-US" sz="5400" b="1" cap="none" spc="0" dirty="0">
              <a:ln w="18000">
                <a:solidFill>
                  <a:srgbClr val="FFFF00"/>
                </a:solidFill>
                <a:prstDash val="solid"/>
                <a:miter lim="800000"/>
              </a:ln>
              <a:solidFill>
                <a:srgbClr val="FF0000"/>
              </a:solidFill>
              <a:effectLst>
                <a:glow rad="139700">
                  <a:srgbClr val="FFFF00">
                    <a:alpha val="40000"/>
                  </a:srgbClr>
                </a:glow>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4" name="Picture 3" descr="47.jpg"/>
          <p:cNvPicPr>
            <a:picLocks noChangeAspect="1"/>
          </p:cNvPicPr>
          <p:nvPr/>
        </p:nvPicPr>
        <p:blipFill>
          <a:blip r:embed="rId3"/>
          <a:stretch>
            <a:fillRect/>
          </a:stretch>
        </p:blipFill>
        <p:spPr>
          <a:xfrm>
            <a:off x="797963" y="1676400"/>
            <a:ext cx="7624273" cy="4918886"/>
          </a:xfrm>
          <a:prstGeom prst="rect">
            <a:avLst/>
          </a:prstGeom>
        </p:spPr>
      </p:pic>
      <p:sp>
        <p:nvSpPr>
          <p:cNvPr id="3" name="Rectangle 2"/>
          <p:cNvSpPr/>
          <p:nvPr/>
        </p:nvSpPr>
        <p:spPr>
          <a:xfrm>
            <a:off x="0" y="200561"/>
            <a:ext cx="9144000" cy="1323439"/>
          </a:xfrm>
          <a:prstGeom prst="rect">
            <a:avLst/>
          </a:prstGeom>
          <a:noFill/>
        </p:spPr>
        <p:txBody>
          <a:bodyPr wrap="square" lIns="91440" tIns="45720" rIns="91440" bIns="45720">
            <a:spAutoFit/>
          </a:bodyPr>
          <a:lstStyle/>
          <a:p>
            <a:pPr algn="ctr"/>
            <a:r>
              <a:rPr lang="hi-IN" sz="8000" b="1" cap="none" spc="0" dirty="0" smtClean="0">
                <a:ln w="28575">
                  <a:solidFill>
                    <a:srgbClr val="FFFF00"/>
                  </a:solidFill>
                  <a:prstDash val="solid"/>
                  <a:miter lim="800000"/>
                </a:ln>
                <a:solidFill>
                  <a:srgbClr val="FF0000"/>
                </a:solidFill>
                <a:effectLst>
                  <a:glow rad="228600">
                    <a:schemeClr val="accent3">
                      <a:satMod val="175000"/>
                      <a:alpha val="40000"/>
                    </a:schemeClr>
                  </a:glow>
                  <a:outerShdw blurRad="25500" dist="23000" dir="7020000" algn="tl">
                    <a:srgbClr val="000000">
                      <a:alpha val="50000"/>
                    </a:srgbClr>
                  </a:outerShdw>
                </a:effectLst>
              </a:rPr>
              <a:t>वादिराज मुनिराज</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TotalTime>
  <Words>391</Words>
  <Application>Microsoft Office PowerPoint</Application>
  <PresentationFormat>On-screen Show (4:3)</PresentationFormat>
  <Paragraphs>63</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25</cp:revision>
  <dcterms:created xsi:type="dcterms:W3CDTF">2020-06-12T08:47:51Z</dcterms:created>
  <dcterms:modified xsi:type="dcterms:W3CDTF">2021-09-16T13:33:55Z</dcterms:modified>
</cp:coreProperties>
</file>