
<file path=[Content_Types].xml><?xml version="1.0" encoding="utf-8"?>
<Types xmlns="http://schemas.openxmlformats.org/package/2006/content-types">
  <Default ContentType="image/bmp" Extension="bmp"/>
  <Default ContentType="application/xml" Extension="xml"/>
  <Default ContentType="image/jpeg" Extension="jpeg"/>
  <Default ContentType="application/vnd.openxmlformats-package.relationships+xml" Extension="rels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presentation.main+xml" PartName="/ppt/presentation.xml"/>
  <Override ContentType="application/vnd.openxmlformats-officedocument.presentationml.presProps+xml" PartName="/ppt/presProps1.xml"/>
  <Override ContentType="application/vnd.openxmlformats-officedocument.theme+xml" PartName="/ppt/theme/theme1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</p:sldIdLst>
  <p:sldSz cy="6858000" cx="12192000"/>
  <p:notesSz cx="6858000" cy="9144000"/>
  <p:defaultTextStyle>
    <a:defPPr lvl="0">
      <a:defRPr lang="en-US"/>
    </a:defPPr>
    <a:lvl1pPr defTabSz="457200" eaLnBrk="1" hangingPunct="1" latinLnBrk="0" lvl="0" marL="0" rtl="0" algn="l">
      <a:defRPr kern="1200" sz="1800">
        <a:solidFill>
          <a:schemeClr val="tx1"/>
        </a:solidFill>
        <a:latin typeface="+mn-lt"/>
        <a:ea typeface="+mn-ea"/>
        <a:cs typeface="+mn-cs"/>
      </a:defRPr>
    </a:lvl1pPr>
    <a:lvl2pPr defTabSz="457200" eaLnBrk="1" hangingPunct="1" latinLnBrk="0" lvl="1" marL="457200" rtl="0" algn="l">
      <a:defRPr kern="1200" sz="1800">
        <a:solidFill>
          <a:schemeClr val="tx1"/>
        </a:solidFill>
        <a:latin typeface="+mn-lt"/>
        <a:ea typeface="+mn-ea"/>
        <a:cs typeface="+mn-cs"/>
      </a:defRPr>
    </a:lvl2pPr>
    <a:lvl3pPr defTabSz="457200" eaLnBrk="1" hangingPunct="1" latinLnBrk="0" lvl="2" marL="914400" rtl="0" algn="l">
      <a:defRPr kern="1200" sz="1800">
        <a:solidFill>
          <a:schemeClr val="tx1"/>
        </a:solidFill>
        <a:latin typeface="+mn-lt"/>
        <a:ea typeface="+mn-ea"/>
        <a:cs typeface="+mn-cs"/>
      </a:defRPr>
    </a:lvl3pPr>
    <a:lvl4pPr defTabSz="457200" eaLnBrk="1" hangingPunct="1" latinLnBrk="0" lvl="3" marL="1371600" rtl="0" algn="l">
      <a:defRPr kern="1200" sz="1800">
        <a:solidFill>
          <a:schemeClr val="tx1"/>
        </a:solidFill>
        <a:latin typeface="+mn-lt"/>
        <a:ea typeface="+mn-ea"/>
        <a:cs typeface="+mn-cs"/>
      </a:defRPr>
    </a:lvl4pPr>
    <a:lvl5pPr defTabSz="457200" eaLnBrk="1" hangingPunct="1" latinLnBrk="0" lvl="4" marL="1828800" rtl="0" algn="l">
      <a:defRPr kern="1200" sz="1800">
        <a:solidFill>
          <a:schemeClr val="tx1"/>
        </a:solidFill>
        <a:latin typeface="+mn-lt"/>
        <a:ea typeface="+mn-ea"/>
        <a:cs typeface="+mn-cs"/>
      </a:defRPr>
    </a:lvl5pPr>
    <a:lvl6pPr defTabSz="457200" eaLnBrk="1" hangingPunct="1" latinLnBrk="0" lvl="5" marL="2286000" rtl="0" algn="l">
      <a:defRPr kern="1200" sz="1800">
        <a:solidFill>
          <a:schemeClr val="tx1"/>
        </a:solidFill>
        <a:latin typeface="+mn-lt"/>
        <a:ea typeface="+mn-ea"/>
        <a:cs typeface="+mn-cs"/>
      </a:defRPr>
    </a:lvl6pPr>
    <a:lvl7pPr defTabSz="457200" eaLnBrk="1" hangingPunct="1" latinLnBrk="0" lvl="6" marL="2743200" rtl="0" algn="l">
      <a:defRPr kern="1200" sz="1800">
        <a:solidFill>
          <a:schemeClr val="tx1"/>
        </a:solidFill>
        <a:latin typeface="+mn-lt"/>
        <a:ea typeface="+mn-ea"/>
        <a:cs typeface="+mn-cs"/>
      </a:defRPr>
    </a:lvl7pPr>
    <a:lvl8pPr defTabSz="457200" eaLnBrk="1" hangingPunct="1" latinLnBrk="0" lvl="7" marL="3200400" rtl="0" algn="l">
      <a:defRPr kern="1200" sz="1800">
        <a:solidFill>
          <a:schemeClr val="tx1"/>
        </a:solidFill>
        <a:latin typeface="+mn-lt"/>
        <a:ea typeface="+mn-ea"/>
        <a:cs typeface="+mn-cs"/>
      </a:defRPr>
    </a:lvl8pPr>
    <a:lvl9pPr defTabSz="457200" eaLnBrk="1" hangingPunct="1" latinLnBrk="0" lvl="8" marL="3657600" rtl="0" algn="l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1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7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1" Type="http://schemas.openxmlformats.org/officeDocument/2006/relationships/theme" Target="theme/theme1.xml"/><Relationship Id="rId2" Type="http://schemas.openxmlformats.org/officeDocument/2006/relationships/presProps" Target="presProps1.xml"/><Relationship Id="rId3" Type="http://schemas.openxmlformats.org/officeDocument/2006/relationships/slideMaster" Target="slideMasters/slide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29" Type="http://schemas.openxmlformats.org/officeDocument/2006/relationships/slide" Target="slides/slide26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11" Type="http://schemas.openxmlformats.org/officeDocument/2006/relationships/slide" Target="slides/slide8.xml"/><Relationship Id="rId33" Type="http://schemas.openxmlformats.org/officeDocument/2006/relationships/slide" Target="slides/slide30.xml"/><Relationship Id="rId10" Type="http://schemas.openxmlformats.org/officeDocument/2006/relationships/slide" Target="slides/slide7.xml"/><Relationship Id="rId32" Type="http://schemas.openxmlformats.org/officeDocument/2006/relationships/slide" Target="slides/slide29.xml"/><Relationship Id="rId13" Type="http://schemas.openxmlformats.org/officeDocument/2006/relationships/slide" Target="slides/slide10.xml"/><Relationship Id="rId35" Type="http://schemas.openxmlformats.org/officeDocument/2006/relationships/slide" Target="slides/slide32.xml"/><Relationship Id="rId12" Type="http://schemas.openxmlformats.org/officeDocument/2006/relationships/slide" Target="slides/slide9.xml"/><Relationship Id="rId34" Type="http://schemas.openxmlformats.org/officeDocument/2006/relationships/slide" Target="slides/slide31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36" Type="http://schemas.openxmlformats.org/officeDocument/2006/relationships/slide" Target="slides/slide33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9" Type="http://schemas.openxmlformats.org/officeDocument/2006/relationships/slide" Target="slides/slide16.xml"/><Relationship Id="rId18" Type="http://schemas.openxmlformats.org/officeDocument/2006/relationships/slide" Target="slides/slide15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smtClean="0"/>
              <a:t>7/8/2021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352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11A6AA8-A04B-4104-9AE2-BD48D340E27F}" type="datetimeFigureOut">
              <a:rPr lang="en-US" smtClean="0"/>
              <a:t>7/8/2021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095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E0BF79-FAC6-4A96-8DE1-F7B82E2E1652}" type="datetimeFigureOut">
              <a:rPr lang="en-US" smtClean="0"/>
              <a:t>7/8/2021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496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2FF5DD9-2C52-442D-92E2-8072C0C3D7CD}" type="datetimeFigureOut">
              <a:rPr lang="en-US" smtClean="0"/>
              <a:t>7/8/2021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69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smtClean="0"/>
              <a:t>7/8/2021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00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BD3D6FB-79CC-4683-A046-BBE785BA1BED}" type="datetimeFigureOut">
              <a:rPr lang="en-US" smtClean="0"/>
              <a:t>7/8/2021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978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512B3E8-48F1-4B23-8498-D8A04A81EC9C}" type="datetimeFigureOut">
              <a:rPr lang="en-US" smtClean="0"/>
              <a:t>7/8/2021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948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B90D90-AA62-404D-A741-635B4370F9CB}" type="datetimeFigureOut">
              <a:rPr lang="en-US" smtClean="0"/>
              <a:t>7/8/2021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6922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57002E4-6836-46D1-9DBB-3C27C0DD3A89}" type="datetimeFigureOut">
              <a:rPr lang="en-US" smtClean="0"/>
              <a:t>7/8/2021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192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34693" y="237744"/>
            <a:ext cx="8633081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16" name="Rectangle 15"/>
          <p:cNvSpPr/>
          <p:nvPr/>
        </p:nvSpPr>
        <p:spPr>
          <a:xfrm>
            <a:off x="371856" y="374904"/>
            <a:ext cx="8353044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0575" y="704850"/>
            <a:ext cx="7562850" cy="51435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CF131DD-A141-4471-BCF9-C6073EDD7E20}" type="datetimeFigureOut">
              <a:rPr lang="en-US" smtClean="0"/>
              <a:t>7/8/2021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39158" y="6214535"/>
            <a:ext cx="5184648" cy="256032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88982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1"/>
          </a:solidFill>
          <a:ln w="6350" cap="sq">
            <a:solidFill>
              <a:schemeClr val="tx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solidFill>
            <a:schemeClr val="bg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601076" cy="6382512"/>
          </a:xfrm>
          <a:solidFill>
            <a:srgbClr val="808080"/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smtClean="0"/>
              <a:t>7/8/2021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369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fld id="{CBC48EC7-AF6A-48D3-8284-14BACBEBDD84}" type="datetimeFigureOut">
              <a:rPr lang="en-US" smtClean="0"/>
              <a:t>7/8/2021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514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/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A0976-A861-414B-8E72-E85C616C81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i-IN" sz="8800" spc="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18000" endPos="29000" dir="5400000" sy="-100000" algn="bl" rotWithShape="0"/>
                </a:effectLst>
                <a:cs typeface="Aparajita" panose="02020603050405020304" pitchFamily="18" charset="0"/>
              </a:rPr>
              <a:t>आओ सीखे जैन गणित</a:t>
            </a:r>
            <a:r>
              <a:rPr lang="hi-IN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18000" endPos="29000" dir="5400000" sy="-100000" algn="bl" rotWithShape="0"/>
                </a:effectLst>
              </a:rPr>
              <a:t> </a:t>
            </a:r>
            <a:endParaRPr lang="en-IN" dirty="0">
              <a:solidFill>
                <a:schemeClr val="accent1">
                  <a:lumMod val="40000"/>
                  <a:lumOff val="60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18000" endPos="29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857456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561F2-5A8E-4A2B-8296-A8C5D58DF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5459626"/>
          </a:xfrm>
        </p:spPr>
        <p:txBody>
          <a:bodyPr/>
          <a:lstStyle/>
          <a:p>
            <a:pPr algn="ctr"/>
            <a:r>
              <a:rPr lang="hi-IN" sz="88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Aparajita" panose="02020603050405020304" pitchFamily="18" charset="0"/>
              </a:rPr>
              <a:t>कल्याणक की संख्या मे क्या घटाए की लोक की संख्या आ जाए ?</a:t>
            </a:r>
            <a:br>
              <a:rPr lang="en-IN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</a:b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001055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4257D-0F0F-460F-9604-528A0691F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3623" y="1894114"/>
            <a:ext cx="9070848" cy="2901821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i-IN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arajita" panose="02020603050405020304" pitchFamily="18" charset="0"/>
                <a:ea typeface="Calibri" panose="020F0502020204030204" pitchFamily="34" charset="0"/>
                <a:cs typeface="Aparajita" panose="02020603050405020304" pitchFamily="18" charset="0"/>
              </a:rPr>
              <a:t>5 कल्याणक   -   2   =  3 लोक</a:t>
            </a:r>
            <a:endParaRPr lang="en-IN" dirty="0">
              <a:solidFill>
                <a:schemeClr val="accent1">
                  <a:lumMod val="40000"/>
                  <a:lumOff val="60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899980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899BE-41DE-4E9C-8260-76218D042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3"/>
            <a:ext cx="10058400" cy="5506279"/>
          </a:xfrm>
        </p:spPr>
        <p:txBody>
          <a:bodyPr/>
          <a:lstStyle/>
          <a:p>
            <a:pPr algn="ctr"/>
            <a:r>
              <a:rPr lang="hi-IN" sz="8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Aparajita" panose="02020603050405020304" pitchFamily="18" charset="0"/>
              </a:rPr>
              <a:t>भावना की संख्या मे किसका गुणा करे की तीर्थंकर की संख्या आ जाए ?</a:t>
            </a:r>
            <a:br>
              <a:rPr lang="en-IN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</a:b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556415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5B50A2-A668-4026-AEA9-D55467CE5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3623" y="2388637"/>
            <a:ext cx="9070848" cy="2293424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i-IN" sz="6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Aparajita" panose="02020603050405020304" pitchFamily="18" charset="0"/>
              </a:rPr>
              <a:t>12  भावना   x   2    =   24  तीर्थंकर </a:t>
            </a:r>
            <a:endParaRPr lang="en-IN" dirty="0">
              <a:solidFill>
                <a:schemeClr val="accent1">
                  <a:lumMod val="40000"/>
                  <a:lumOff val="60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239017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899BE-41DE-4E9C-8260-76218D042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3"/>
            <a:ext cx="10058400" cy="5506279"/>
          </a:xfrm>
        </p:spPr>
        <p:txBody>
          <a:bodyPr/>
          <a:lstStyle/>
          <a:p>
            <a:pPr algn="ctr"/>
            <a:r>
              <a:rPr lang="hi-IN" sz="8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Aparajita" panose="02020603050405020304" pitchFamily="18" charset="0"/>
              </a:rPr>
              <a:t>घाति कर्म की संख्या मे किसका गुणा करे की सतियों की संख्या आ जाए ?</a:t>
            </a:r>
            <a:br>
              <a:rPr lang="en-IN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</a:br>
            <a:endParaRPr lang="en-I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C70CAE-92EA-45A4-80D4-8744A3578E95}"/>
              </a:ext>
            </a:extLst>
          </p:cNvPr>
          <p:cNvSpPr txBox="1"/>
          <p:nvPr/>
        </p:nvSpPr>
        <p:spPr>
          <a:xfrm>
            <a:off x="3048778" y="3244334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i-IN" sz="18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Aparajita" panose="02020603050405020304" pitchFamily="18" charset="0"/>
              </a:rPr>
              <a:t>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481663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5B50A2-A668-4026-AEA9-D55467CE5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3623" y="2388637"/>
            <a:ext cx="9070848" cy="2293424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i-IN" sz="6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Aparajita" panose="02020603050405020304" pitchFamily="18" charset="0"/>
              </a:rPr>
              <a:t>4 घाति कर्म   x  4    =   16  सतियाँ </a:t>
            </a:r>
            <a:endParaRPr lang="en-IN" dirty="0">
              <a:solidFill>
                <a:schemeClr val="accent1">
                  <a:lumMod val="40000"/>
                  <a:lumOff val="60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35202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899BE-41DE-4E9C-8260-76218D042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3"/>
            <a:ext cx="10058400" cy="5506279"/>
          </a:xfrm>
        </p:spPr>
        <p:txBody>
          <a:bodyPr/>
          <a:lstStyle/>
          <a:p>
            <a:pPr algn="ctr"/>
            <a:r>
              <a:rPr lang="hi-IN" sz="8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Aparajita" panose="02020603050405020304" pitchFamily="18" charset="0"/>
              </a:rPr>
              <a:t>शलाकापुरुषों की संख्या मे किसका भाग दे की नमिनाथ जी तीर्थंकर के क्रम की संख्या आ जाए ?</a:t>
            </a:r>
            <a:br>
              <a:rPr lang="en-IN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</a:b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183459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5B50A2-A668-4026-AEA9-D55467CE5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3623" y="2388637"/>
            <a:ext cx="9070848" cy="2293424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i-IN" sz="52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Aparajita" panose="02020603050405020304" pitchFamily="18" charset="0"/>
              </a:rPr>
              <a:t>63 शलाकापुरुष  /  3  =   21 वे  नमिनाथ जी </a:t>
            </a:r>
            <a:endParaRPr lang="en-IN" sz="5200" dirty="0">
              <a:solidFill>
                <a:schemeClr val="accent1">
                  <a:lumMod val="40000"/>
                  <a:lumOff val="60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845218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899BE-41DE-4E9C-8260-76218D042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3"/>
            <a:ext cx="10058400" cy="5506279"/>
          </a:xfrm>
        </p:spPr>
        <p:txBody>
          <a:bodyPr/>
          <a:lstStyle/>
          <a:p>
            <a:pPr algn="ctr"/>
            <a:r>
              <a:rPr lang="hi-IN" sz="8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Aparajita" panose="02020603050405020304" pitchFamily="18" charset="0"/>
              </a:rPr>
              <a:t>तीर्थंकरो की संख्या मे किसको घटाए की गुणस्थान की संख्या आ जाए ?</a:t>
            </a:r>
            <a:br>
              <a:rPr lang="en-IN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</a:b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839613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5B50A2-A668-4026-AEA9-D55467CE5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3623" y="2388637"/>
            <a:ext cx="9070848" cy="2293424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i-IN" sz="6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Aparajita" panose="02020603050405020304" pitchFamily="18" charset="0"/>
              </a:rPr>
              <a:t>24  तीर्थंकर  - 10   = 14 गुणस्थान </a:t>
            </a:r>
            <a:endParaRPr lang="en-IN" dirty="0">
              <a:solidFill>
                <a:schemeClr val="accent1">
                  <a:lumMod val="40000"/>
                  <a:lumOff val="60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52802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03EBA-A722-40E7-AEA0-EC12DC0145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IN" spc="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12700" dir="2700000" algn="tl" rotWithShape="0">
                    <a:prstClr val="black">
                      <a:alpha val="40000"/>
                    </a:prstClr>
                  </a:outerShdw>
                  <a:reflection blurRad="63500" stA="43000" endPos="30000" dir="5400000" sy="-100000" algn="bl" rotWithShape="0"/>
                </a:effectLst>
                <a:cs typeface="Aparajita" panose="02020603050405020304" pitchFamily="18" charset="0"/>
              </a:rPr>
              <a:t>R</a:t>
            </a:r>
            <a:r>
              <a:rPr lang="hi-IN" spc="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12700" dir="2700000" algn="tl" rotWithShape="0">
                    <a:prstClr val="black">
                      <a:alpha val="40000"/>
                    </a:prstClr>
                  </a:outerShdw>
                  <a:reflection blurRad="63500" stA="43000" endPos="30000" dir="5400000" sy="-100000" algn="bl" rotWithShape="0"/>
                </a:effectLst>
                <a:cs typeface="Aparajita" panose="02020603050405020304" pitchFamily="18" charset="0"/>
              </a:rPr>
              <a:t>ound 1 </a:t>
            </a:r>
            <a:br>
              <a:rPr lang="hi-IN" spc="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12700" dir="2700000" algn="tl" rotWithShape="0">
                    <a:prstClr val="black">
                      <a:alpha val="40000"/>
                    </a:prstClr>
                  </a:outerShdw>
                  <a:reflection blurRad="63500" stA="43000" endPos="30000" dir="5400000" sy="-100000" algn="bl" rotWithShape="0"/>
                </a:effectLst>
                <a:cs typeface="Aparajita" panose="02020603050405020304" pitchFamily="18" charset="0"/>
              </a:rPr>
            </a:br>
            <a:r>
              <a:rPr lang="hi-IN" sz="9600" spc="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12700" dir="2700000" algn="tl" rotWithShape="0">
                    <a:prstClr val="black">
                      <a:alpha val="40000"/>
                    </a:prstClr>
                  </a:outerShdw>
                  <a:reflection blurRad="63500" stA="43000" endPos="30000" dir="5400000" sy="-100000" algn="bl" rotWithShape="0"/>
                </a:effectLst>
                <a:cs typeface="Aparajita" panose="02020603050405020304" pitchFamily="18" charset="0"/>
              </a:rPr>
              <a:t>संख्या से बने शब्द </a:t>
            </a:r>
            <a:endParaRPr lang="en-IN" sz="9600" spc="0" dirty="0">
              <a:solidFill>
                <a:schemeClr val="accent1">
                  <a:lumMod val="40000"/>
                  <a:lumOff val="60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12700" dir="2700000" algn="tl" rotWithShape="0">
                  <a:prstClr val="black">
                    <a:alpha val="40000"/>
                  </a:prstClr>
                </a:outerShdw>
                <a:reflection blurRad="63500" stA="43000" endPos="30000" dir="5400000" sy="-100000" algn="bl" rotWithShape="0"/>
              </a:effectLst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570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899BE-41DE-4E9C-8260-76218D042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61053"/>
            <a:ext cx="10058400" cy="5187819"/>
          </a:xfrm>
        </p:spPr>
        <p:txBody>
          <a:bodyPr/>
          <a:lstStyle/>
          <a:p>
            <a:pPr algn="ctr"/>
            <a:r>
              <a:rPr lang="hi-IN" sz="8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Aparajita" panose="02020603050405020304" pitchFamily="18" charset="0"/>
              </a:rPr>
              <a:t>इंद्रियों की संख्या मे किसका गुणा करे की उपाध्याय परमेष्ठि के मूलगुणों की संख्या आ जाए ?</a:t>
            </a:r>
            <a:br>
              <a:rPr lang="en-IN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</a:br>
            <a:endParaRPr lang="en-I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C70CAE-92EA-45A4-80D4-8744A3578E95}"/>
              </a:ext>
            </a:extLst>
          </p:cNvPr>
          <p:cNvSpPr txBox="1"/>
          <p:nvPr/>
        </p:nvSpPr>
        <p:spPr>
          <a:xfrm>
            <a:off x="3048778" y="3244334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i-IN" sz="18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Aparajita" panose="02020603050405020304" pitchFamily="18" charset="0"/>
              </a:rPr>
              <a:t>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833291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5B50A2-A668-4026-AEA9-D55467CE5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3623" y="2388637"/>
            <a:ext cx="9070848" cy="2293424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i-IN" sz="6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Aparajita" panose="02020603050405020304" pitchFamily="18" charset="0"/>
              </a:rPr>
              <a:t>5 इंद्रिय  x  5  = 25 मूलगुण </a:t>
            </a:r>
            <a:endParaRPr lang="en-IN" dirty="0">
              <a:solidFill>
                <a:schemeClr val="accent1">
                  <a:lumMod val="40000"/>
                  <a:lumOff val="60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611663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899BE-41DE-4E9C-8260-76218D042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61053"/>
            <a:ext cx="10058400" cy="5187819"/>
          </a:xfrm>
        </p:spPr>
        <p:txBody>
          <a:bodyPr/>
          <a:lstStyle/>
          <a:p>
            <a:pPr algn="ctr"/>
            <a:r>
              <a:rPr lang="hi-IN" sz="8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Aparajita" panose="02020603050405020304" pitchFamily="18" charset="0"/>
              </a:rPr>
              <a:t>ज्ञान की संख्या मे किसका गुणा करे की णमोकार मंत्र के पदों की संख्या आ जाए ?</a:t>
            </a:r>
            <a:br>
              <a:rPr lang="en-IN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</a:br>
            <a:endParaRPr lang="en-I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C70CAE-92EA-45A4-80D4-8744A3578E95}"/>
              </a:ext>
            </a:extLst>
          </p:cNvPr>
          <p:cNvSpPr txBox="1"/>
          <p:nvPr/>
        </p:nvSpPr>
        <p:spPr>
          <a:xfrm>
            <a:off x="3048778" y="3244334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i-IN" sz="18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Aparajita" panose="02020603050405020304" pitchFamily="18" charset="0"/>
              </a:rPr>
              <a:t>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458694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5B50A2-A668-4026-AEA9-D55467CE5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9879" y="2388637"/>
            <a:ext cx="9132242" cy="2293424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i-IN" sz="6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Aparajita" panose="02020603050405020304" pitchFamily="18" charset="0"/>
              </a:rPr>
              <a:t>5 ज्ञान  x  1  = 5  णमोकार मंत्र के पद </a:t>
            </a:r>
            <a:endParaRPr lang="en-IN" dirty="0">
              <a:solidFill>
                <a:schemeClr val="accent1">
                  <a:lumMod val="40000"/>
                  <a:lumOff val="60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044469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7A9A6-5860-4DDB-A001-2985D99A9C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1707" y="2231222"/>
            <a:ext cx="9068586" cy="2590800"/>
          </a:xfrm>
        </p:spPr>
        <p:txBody>
          <a:bodyPr/>
          <a:lstStyle/>
          <a:p>
            <a:r>
              <a:rPr lang="en-IN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R</a:t>
            </a:r>
            <a:r>
              <a:rPr lang="hi-IN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ound </a:t>
            </a:r>
            <a:r>
              <a:rPr lang="hi-IN" sz="96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3 </a:t>
            </a:r>
            <a:br>
              <a:rPr lang="hi-IN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</a:br>
            <a:r>
              <a:rPr lang="hi-IN" sz="88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आध्यात्मिक क्रिकेट मैच </a:t>
            </a:r>
            <a:r>
              <a:rPr lang="hi-IN" sz="96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 </a:t>
            </a:r>
            <a:endParaRPr lang="en-IN" sz="9600" dirty="0">
              <a:solidFill>
                <a:schemeClr val="accent1">
                  <a:lumMod val="40000"/>
                  <a:lumOff val="60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365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E38C076B-E937-4754-AB9F-5BAC24835B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6068" y="710681"/>
            <a:ext cx="3549033" cy="125443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i-IN" sz="72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A परमेष्ठि </a:t>
            </a:r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890B740A-E6F0-4D03-802F-5DEBDAD80CA1}"/>
              </a:ext>
            </a:extLst>
          </p:cNvPr>
          <p:cNvSpPr txBox="1">
            <a:spLocks/>
          </p:cNvSpPr>
          <p:nvPr/>
        </p:nvSpPr>
        <p:spPr>
          <a:xfrm>
            <a:off x="4545102" y="1965118"/>
            <a:ext cx="2761710" cy="13950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IN" sz="8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B</a:t>
            </a:r>
            <a:r>
              <a:rPr lang="hi-IN" sz="8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 तत्व   </a:t>
            </a:r>
          </a:p>
          <a:p>
            <a:pPr marL="0" indent="0">
              <a:buFont typeface="Arial" pitchFamily="34" charset="0"/>
              <a:buNone/>
            </a:pPr>
            <a:endParaRPr lang="hi-IN" dirty="0"/>
          </a:p>
        </p:txBody>
      </p:sp>
      <p:sp>
        <p:nvSpPr>
          <p:cNvPr id="12" name="Content Placeholder 8">
            <a:extLst>
              <a:ext uri="{FF2B5EF4-FFF2-40B4-BE49-F238E27FC236}">
                <a16:creationId xmlns:a16="http://schemas.microsoft.com/office/drawing/2014/main" id="{33FFCD64-01E6-4DAF-9C60-0ECD449E50CF}"/>
              </a:ext>
            </a:extLst>
          </p:cNvPr>
          <p:cNvSpPr txBox="1">
            <a:spLocks/>
          </p:cNvSpPr>
          <p:nvPr/>
        </p:nvSpPr>
        <p:spPr>
          <a:xfrm>
            <a:off x="6618291" y="3497791"/>
            <a:ext cx="4374704" cy="258758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IN" sz="66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C</a:t>
            </a:r>
            <a:r>
              <a:rPr lang="hi-IN" sz="66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 पाँच परमेष्ठि  </a:t>
            </a:r>
          </a:p>
          <a:p>
            <a:pPr marL="0" indent="0">
              <a:buFont typeface="Arial" pitchFamily="34" charset="0"/>
              <a:buNone/>
            </a:pPr>
            <a:r>
              <a:rPr lang="hi-IN" sz="66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   मे कितने मोक्ष  </a:t>
            </a:r>
          </a:p>
          <a:p>
            <a:pPr marL="0" indent="0">
              <a:buFont typeface="Arial" pitchFamily="34" charset="0"/>
              <a:buNone/>
            </a:pPr>
            <a:r>
              <a:rPr lang="hi-IN" sz="66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   मे  </a:t>
            </a:r>
          </a:p>
          <a:p>
            <a:pPr marL="0" indent="0">
              <a:buFont typeface="Arial" pitchFamily="34" charset="0"/>
              <a:buNone/>
            </a:pPr>
            <a:endParaRPr lang="hi-IN" dirty="0"/>
          </a:p>
        </p:txBody>
      </p:sp>
    </p:spTree>
    <p:extLst>
      <p:ext uri="{BB962C8B-B14F-4D97-AF65-F5344CB8AC3E}">
        <p14:creationId xmlns:p14="http://schemas.microsoft.com/office/powerpoint/2010/main" val="2146811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E38C076B-E937-4754-AB9F-5BAC24835B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8014" y="813860"/>
            <a:ext cx="3525598" cy="13278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i-IN" sz="88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A उत्तम</a:t>
            </a:r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890B740A-E6F0-4D03-802F-5DEBDAD80CA1}"/>
              </a:ext>
            </a:extLst>
          </p:cNvPr>
          <p:cNvSpPr txBox="1">
            <a:spLocks/>
          </p:cNvSpPr>
          <p:nvPr/>
        </p:nvSpPr>
        <p:spPr>
          <a:xfrm>
            <a:off x="3791822" y="2309066"/>
            <a:ext cx="4009939" cy="17092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IN" sz="95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B</a:t>
            </a:r>
            <a:r>
              <a:rPr lang="hi-IN" sz="95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 व्यसन    </a:t>
            </a:r>
          </a:p>
          <a:p>
            <a:pPr marL="0" indent="0">
              <a:buFont typeface="Arial" pitchFamily="34" charset="0"/>
              <a:buNone/>
            </a:pPr>
            <a:endParaRPr lang="hi-IN" dirty="0"/>
          </a:p>
        </p:txBody>
      </p:sp>
      <p:sp>
        <p:nvSpPr>
          <p:cNvPr id="12" name="Content Placeholder 8">
            <a:extLst>
              <a:ext uri="{FF2B5EF4-FFF2-40B4-BE49-F238E27FC236}">
                <a16:creationId xmlns:a16="http://schemas.microsoft.com/office/drawing/2014/main" id="{33FFCD64-01E6-4DAF-9C60-0ECD449E50CF}"/>
              </a:ext>
            </a:extLst>
          </p:cNvPr>
          <p:cNvSpPr txBox="1">
            <a:spLocks/>
          </p:cNvSpPr>
          <p:nvPr/>
        </p:nvSpPr>
        <p:spPr>
          <a:xfrm>
            <a:off x="6587844" y="4185688"/>
            <a:ext cx="5045201" cy="22235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IN" sz="88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C</a:t>
            </a:r>
            <a:r>
              <a:rPr lang="hi-IN" sz="88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 परावर्तन   </a:t>
            </a:r>
          </a:p>
          <a:p>
            <a:pPr marL="0" indent="0">
              <a:buFont typeface="Arial" pitchFamily="34" charset="0"/>
              <a:buNone/>
            </a:pPr>
            <a:endParaRPr lang="hi-IN" dirty="0"/>
          </a:p>
        </p:txBody>
      </p:sp>
    </p:spTree>
    <p:extLst>
      <p:ext uri="{BB962C8B-B14F-4D97-AF65-F5344CB8AC3E}">
        <p14:creationId xmlns:p14="http://schemas.microsoft.com/office/powerpoint/2010/main" val="432924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E38C076B-E937-4754-AB9F-5BAC24835B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7738" y="895239"/>
            <a:ext cx="3215205" cy="125443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i-IN" sz="8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A पाप</a:t>
            </a:r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890B740A-E6F0-4D03-802F-5DEBDAD80CA1}"/>
              </a:ext>
            </a:extLst>
          </p:cNvPr>
          <p:cNvSpPr txBox="1">
            <a:spLocks/>
          </p:cNvSpPr>
          <p:nvPr/>
        </p:nvSpPr>
        <p:spPr>
          <a:xfrm>
            <a:off x="3516384" y="2465946"/>
            <a:ext cx="4622335" cy="114090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IN" sz="93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B</a:t>
            </a:r>
            <a:r>
              <a:rPr lang="hi-IN" sz="93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 गुणस्थान    </a:t>
            </a:r>
          </a:p>
          <a:p>
            <a:pPr marL="0" indent="0">
              <a:buFont typeface="Arial" pitchFamily="34" charset="0"/>
              <a:buNone/>
            </a:pPr>
            <a:endParaRPr lang="hi-IN" dirty="0"/>
          </a:p>
        </p:txBody>
      </p:sp>
      <p:sp>
        <p:nvSpPr>
          <p:cNvPr id="12" name="Content Placeholder 8">
            <a:extLst>
              <a:ext uri="{FF2B5EF4-FFF2-40B4-BE49-F238E27FC236}">
                <a16:creationId xmlns:a16="http://schemas.microsoft.com/office/drawing/2014/main" id="{33FFCD64-01E6-4DAF-9C60-0ECD449E50CF}"/>
              </a:ext>
            </a:extLst>
          </p:cNvPr>
          <p:cNvSpPr txBox="1">
            <a:spLocks/>
          </p:cNvSpPr>
          <p:nvPr/>
        </p:nvSpPr>
        <p:spPr>
          <a:xfrm>
            <a:off x="6828016" y="3707516"/>
            <a:ext cx="4374704" cy="25875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IN" sz="66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C</a:t>
            </a:r>
            <a:r>
              <a:rPr lang="hi-IN" sz="66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 शरीर सहित  </a:t>
            </a:r>
          </a:p>
          <a:p>
            <a:pPr marL="0" indent="0">
              <a:buFont typeface="Arial" pitchFamily="34" charset="0"/>
              <a:buNone/>
            </a:pPr>
            <a:r>
              <a:rPr lang="hi-IN" sz="66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      परमेष्ठि  </a:t>
            </a:r>
          </a:p>
          <a:p>
            <a:pPr marL="0" indent="0">
              <a:buFont typeface="Arial" pitchFamily="34" charset="0"/>
              <a:buNone/>
            </a:pPr>
            <a:endParaRPr lang="hi-IN" dirty="0"/>
          </a:p>
        </p:txBody>
      </p:sp>
    </p:spTree>
    <p:extLst>
      <p:ext uri="{BB962C8B-B14F-4D97-AF65-F5344CB8AC3E}">
        <p14:creationId xmlns:p14="http://schemas.microsoft.com/office/powerpoint/2010/main" val="443554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E38C076B-E937-4754-AB9F-5BAC24835B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3790" y="794572"/>
            <a:ext cx="4848262" cy="21080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i-IN" sz="6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A आचार्य परमेष्ठि के मूलगुण </a:t>
            </a:r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890B740A-E6F0-4D03-802F-5DEBDAD80CA1}"/>
              </a:ext>
            </a:extLst>
          </p:cNvPr>
          <p:cNvSpPr txBox="1">
            <a:spLocks/>
          </p:cNvSpPr>
          <p:nvPr/>
        </p:nvSpPr>
        <p:spPr>
          <a:xfrm>
            <a:off x="4657989" y="2759979"/>
            <a:ext cx="3741490" cy="15582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IN" sz="88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B</a:t>
            </a:r>
            <a:r>
              <a:rPr lang="hi-IN" sz="88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 ध्यान </a:t>
            </a:r>
          </a:p>
        </p:txBody>
      </p:sp>
      <p:sp>
        <p:nvSpPr>
          <p:cNvPr id="12" name="Content Placeholder 8">
            <a:extLst>
              <a:ext uri="{FF2B5EF4-FFF2-40B4-BE49-F238E27FC236}">
                <a16:creationId xmlns:a16="http://schemas.microsoft.com/office/drawing/2014/main" id="{33FFCD64-01E6-4DAF-9C60-0ECD449E50CF}"/>
              </a:ext>
            </a:extLst>
          </p:cNvPr>
          <p:cNvSpPr txBox="1">
            <a:spLocks/>
          </p:cNvSpPr>
          <p:nvPr/>
        </p:nvSpPr>
        <p:spPr>
          <a:xfrm>
            <a:off x="7633981" y="4460846"/>
            <a:ext cx="3741490" cy="141983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IN" sz="88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C</a:t>
            </a:r>
            <a:r>
              <a:rPr lang="hi-IN" sz="88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 योग   </a:t>
            </a:r>
          </a:p>
          <a:p>
            <a:pPr marL="0" indent="0">
              <a:buFont typeface="Arial" pitchFamily="34" charset="0"/>
              <a:buNone/>
            </a:pPr>
            <a:endParaRPr lang="hi-IN" dirty="0"/>
          </a:p>
        </p:txBody>
      </p:sp>
    </p:spTree>
    <p:extLst>
      <p:ext uri="{BB962C8B-B14F-4D97-AF65-F5344CB8AC3E}">
        <p14:creationId xmlns:p14="http://schemas.microsoft.com/office/powerpoint/2010/main" val="2276643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E38C076B-E937-4754-AB9F-5BAC24835B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5066" y="601624"/>
            <a:ext cx="4070882" cy="125443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i-IN" sz="72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A आवश्यक  </a:t>
            </a:r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890B740A-E6F0-4D03-802F-5DEBDAD80CA1}"/>
              </a:ext>
            </a:extLst>
          </p:cNvPr>
          <p:cNvSpPr txBox="1">
            <a:spLocks/>
          </p:cNvSpPr>
          <p:nvPr/>
        </p:nvSpPr>
        <p:spPr>
          <a:xfrm>
            <a:off x="4117263" y="1856061"/>
            <a:ext cx="4506620" cy="232165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IN" sz="8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B</a:t>
            </a:r>
            <a:r>
              <a:rPr lang="hi-IN" sz="8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 णमोकार </a:t>
            </a:r>
          </a:p>
          <a:p>
            <a:pPr marL="0" indent="0">
              <a:buFont typeface="Arial" pitchFamily="34" charset="0"/>
              <a:buNone/>
            </a:pPr>
            <a:r>
              <a:rPr lang="hi-IN" sz="8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   मंत्र मे अक्षर    </a:t>
            </a:r>
          </a:p>
          <a:p>
            <a:pPr marL="0" indent="0">
              <a:buFont typeface="Arial" pitchFamily="34" charset="0"/>
              <a:buNone/>
            </a:pPr>
            <a:endParaRPr lang="hi-IN" dirty="0"/>
          </a:p>
        </p:txBody>
      </p:sp>
      <p:sp>
        <p:nvSpPr>
          <p:cNvPr id="12" name="Content Placeholder 8">
            <a:extLst>
              <a:ext uri="{FF2B5EF4-FFF2-40B4-BE49-F238E27FC236}">
                <a16:creationId xmlns:a16="http://schemas.microsoft.com/office/drawing/2014/main" id="{33FFCD64-01E6-4DAF-9C60-0ECD449E50CF}"/>
              </a:ext>
            </a:extLst>
          </p:cNvPr>
          <p:cNvSpPr txBox="1">
            <a:spLocks/>
          </p:cNvSpPr>
          <p:nvPr/>
        </p:nvSpPr>
        <p:spPr>
          <a:xfrm>
            <a:off x="7130020" y="4020844"/>
            <a:ext cx="4374704" cy="258758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IN" sz="66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C</a:t>
            </a:r>
            <a:r>
              <a:rPr lang="hi-IN" sz="66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 बालयती तीर्थंकर  कितने </a:t>
            </a:r>
          </a:p>
          <a:p>
            <a:pPr marL="0" indent="0">
              <a:buFont typeface="Arial" pitchFamily="34" charset="0"/>
              <a:buNone/>
            </a:pPr>
            <a:endParaRPr lang="hi-IN" dirty="0"/>
          </a:p>
        </p:txBody>
      </p:sp>
    </p:spTree>
    <p:extLst>
      <p:ext uri="{BB962C8B-B14F-4D97-AF65-F5344CB8AC3E}">
        <p14:creationId xmlns:p14="http://schemas.microsoft.com/office/powerpoint/2010/main" val="143264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422AB-0B3F-43F3-AA12-F241D13709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i-IN" sz="72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कौन  सी  भावना भाने  से तीर्थंकर पदवी प्राप्त होती है ?</a:t>
            </a:r>
          </a:p>
          <a:p>
            <a:pPr marL="0" indent="0">
              <a:buNone/>
            </a:pPr>
            <a:r>
              <a:rPr lang="hi-IN" sz="72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  -------  कारण भावना     </a:t>
            </a:r>
            <a:endParaRPr lang="en-IN" sz="7200" dirty="0">
              <a:solidFill>
                <a:schemeClr val="accent1">
                  <a:lumMod val="40000"/>
                  <a:lumOff val="60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cs typeface="Aparajita" panose="02020603050405020304" pitchFamily="18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56365D7-14E6-4DA7-B470-777A012C4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3182" y="641673"/>
            <a:ext cx="2640562" cy="5269853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sz="9600" dirty="0">
                <a:solidFill>
                  <a:srgbClr val="FF505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Aparajita" panose="02020603050405020304" pitchFamily="18" charset="0"/>
              </a:rPr>
              <a:t>A</a:t>
            </a:r>
            <a:r>
              <a:rPr lang="hi-IN" sz="9600" dirty="0">
                <a:solidFill>
                  <a:srgbClr val="FF505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Aparajita" panose="02020603050405020304" pitchFamily="18" charset="0"/>
              </a:rPr>
              <a:t> 17 </a:t>
            </a:r>
            <a:br>
              <a:rPr lang="en-IN" sz="9600" dirty="0">
                <a:solidFill>
                  <a:srgbClr val="FF505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Aparajita" panose="02020603050405020304" pitchFamily="18" charset="0"/>
              </a:rPr>
            </a:br>
            <a:r>
              <a:rPr lang="hi-IN" sz="9600" dirty="0">
                <a:solidFill>
                  <a:srgbClr val="FF505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Aparajita" panose="02020603050405020304" pitchFamily="18" charset="0"/>
              </a:rPr>
              <a:t>B 16 </a:t>
            </a:r>
            <a:br>
              <a:rPr lang="en-IN" sz="9600" dirty="0">
                <a:solidFill>
                  <a:srgbClr val="FF505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Aparajita" panose="02020603050405020304" pitchFamily="18" charset="0"/>
              </a:rPr>
            </a:br>
            <a:r>
              <a:rPr lang="hi-IN" sz="9600" dirty="0">
                <a:solidFill>
                  <a:srgbClr val="FF505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Aparajita" panose="02020603050405020304" pitchFamily="18" charset="0"/>
              </a:rPr>
              <a:t>C 15 </a:t>
            </a:r>
            <a:br>
              <a:rPr lang="en-IN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</a:b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42453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E38C076B-E937-4754-AB9F-5BAC24835B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5066" y="601624"/>
            <a:ext cx="3735323" cy="125443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i-IN" sz="72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A महाव्रत</a:t>
            </a:r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890B740A-E6F0-4D03-802F-5DEBDAD80CA1}"/>
              </a:ext>
            </a:extLst>
          </p:cNvPr>
          <p:cNvSpPr txBox="1">
            <a:spLocks/>
          </p:cNvSpPr>
          <p:nvPr/>
        </p:nvSpPr>
        <p:spPr>
          <a:xfrm>
            <a:off x="3842690" y="1856061"/>
            <a:ext cx="4506620" cy="232165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IN" sz="8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B</a:t>
            </a:r>
            <a:r>
              <a:rPr lang="hi-IN" sz="8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 अंतराय कर्म के कितने भेद     </a:t>
            </a:r>
          </a:p>
          <a:p>
            <a:pPr marL="0" indent="0">
              <a:buFont typeface="Arial" pitchFamily="34" charset="0"/>
              <a:buNone/>
            </a:pPr>
            <a:endParaRPr lang="hi-IN" dirty="0"/>
          </a:p>
        </p:txBody>
      </p:sp>
      <p:sp>
        <p:nvSpPr>
          <p:cNvPr id="12" name="Content Placeholder 8">
            <a:extLst>
              <a:ext uri="{FF2B5EF4-FFF2-40B4-BE49-F238E27FC236}">
                <a16:creationId xmlns:a16="http://schemas.microsoft.com/office/drawing/2014/main" id="{33FFCD64-01E6-4DAF-9C60-0ECD449E50CF}"/>
              </a:ext>
            </a:extLst>
          </p:cNvPr>
          <p:cNvSpPr txBox="1">
            <a:spLocks/>
          </p:cNvSpPr>
          <p:nvPr/>
        </p:nvSpPr>
        <p:spPr>
          <a:xfrm>
            <a:off x="7130020" y="3903398"/>
            <a:ext cx="4374704" cy="258758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IN" sz="66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C</a:t>
            </a:r>
            <a:r>
              <a:rPr lang="hi-IN" sz="66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 तीन पद के धारी कितने तीर्थंकर  </a:t>
            </a:r>
          </a:p>
          <a:p>
            <a:pPr marL="0" indent="0">
              <a:buFont typeface="Arial" pitchFamily="34" charset="0"/>
              <a:buNone/>
            </a:pPr>
            <a:endParaRPr lang="hi-IN" dirty="0"/>
          </a:p>
        </p:txBody>
      </p:sp>
    </p:spTree>
    <p:extLst>
      <p:ext uri="{BB962C8B-B14F-4D97-AF65-F5344CB8AC3E}">
        <p14:creationId xmlns:p14="http://schemas.microsoft.com/office/powerpoint/2010/main" val="1736300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E38C076B-E937-4754-AB9F-5BAC24835B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5066" y="601624"/>
            <a:ext cx="4070882" cy="125443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i-IN" sz="72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A परिग्रह   </a:t>
            </a:r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890B740A-E6F0-4D03-802F-5DEBDAD80CA1}"/>
              </a:ext>
            </a:extLst>
          </p:cNvPr>
          <p:cNvSpPr txBox="1">
            <a:spLocks/>
          </p:cNvSpPr>
          <p:nvPr/>
        </p:nvSpPr>
        <p:spPr>
          <a:xfrm>
            <a:off x="4117263" y="1856061"/>
            <a:ext cx="4506620" cy="232165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IN" sz="8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B</a:t>
            </a:r>
            <a:r>
              <a:rPr lang="hi-IN" sz="8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 तीर्थंकर के अतिशय     </a:t>
            </a:r>
          </a:p>
          <a:p>
            <a:pPr marL="0" indent="0">
              <a:buFont typeface="Arial" pitchFamily="34" charset="0"/>
              <a:buNone/>
            </a:pPr>
            <a:endParaRPr lang="hi-IN" dirty="0"/>
          </a:p>
        </p:txBody>
      </p:sp>
      <p:sp>
        <p:nvSpPr>
          <p:cNvPr id="12" name="Content Placeholder 8">
            <a:extLst>
              <a:ext uri="{FF2B5EF4-FFF2-40B4-BE49-F238E27FC236}">
                <a16:creationId xmlns:a16="http://schemas.microsoft.com/office/drawing/2014/main" id="{33FFCD64-01E6-4DAF-9C60-0ECD449E50CF}"/>
              </a:ext>
            </a:extLst>
          </p:cNvPr>
          <p:cNvSpPr txBox="1">
            <a:spLocks/>
          </p:cNvSpPr>
          <p:nvPr/>
        </p:nvSpPr>
        <p:spPr>
          <a:xfrm>
            <a:off x="7130020" y="4020844"/>
            <a:ext cx="4374704" cy="258758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IN" sz="66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C</a:t>
            </a:r>
            <a:r>
              <a:rPr lang="hi-IN" sz="66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 शांतिनाथ भगवान कौनसे क्रम के तीर्थंकर  </a:t>
            </a:r>
          </a:p>
          <a:p>
            <a:pPr marL="0" indent="0">
              <a:buFont typeface="Arial" pitchFamily="34" charset="0"/>
              <a:buNone/>
            </a:pPr>
            <a:endParaRPr lang="hi-IN" dirty="0"/>
          </a:p>
        </p:txBody>
      </p:sp>
    </p:spTree>
    <p:extLst>
      <p:ext uri="{BB962C8B-B14F-4D97-AF65-F5344CB8AC3E}">
        <p14:creationId xmlns:p14="http://schemas.microsoft.com/office/powerpoint/2010/main" val="925474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E38C076B-E937-4754-AB9F-5BAC24835B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5066" y="601624"/>
            <a:ext cx="4968505" cy="215835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i-IN" sz="66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A सिद्ध परमेष्ठि के मूलगुण   </a:t>
            </a:r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890B740A-E6F0-4D03-802F-5DEBDAD80CA1}"/>
              </a:ext>
            </a:extLst>
          </p:cNvPr>
          <p:cNvSpPr txBox="1">
            <a:spLocks/>
          </p:cNvSpPr>
          <p:nvPr/>
        </p:nvSpPr>
        <p:spPr>
          <a:xfrm>
            <a:off x="4729037" y="2367788"/>
            <a:ext cx="2988835" cy="139047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IN" sz="88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B</a:t>
            </a:r>
            <a:r>
              <a:rPr lang="hi-IN" sz="88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 दान     </a:t>
            </a:r>
          </a:p>
          <a:p>
            <a:pPr marL="0" indent="0">
              <a:buFont typeface="Arial" pitchFamily="34" charset="0"/>
              <a:buNone/>
            </a:pPr>
            <a:endParaRPr lang="hi-IN" dirty="0"/>
          </a:p>
        </p:txBody>
      </p:sp>
      <p:sp>
        <p:nvSpPr>
          <p:cNvPr id="12" name="Content Placeholder 8">
            <a:extLst>
              <a:ext uri="{FF2B5EF4-FFF2-40B4-BE49-F238E27FC236}">
                <a16:creationId xmlns:a16="http://schemas.microsoft.com/office/drawing/2014/main" id="{33FFCD64-01E6-4DAF-9C60-0ECD449E50CF}"/>
              </a:ext>
            </a:extLst>
          </p:cNvPr>
          <p:cNvSpPr txBox="1">
            <a:spLocks/>
          </p:cNvSpPr>
          <p:nvPr/>
        </p:nvSpPr>
        <p:spPr>
          <a:xfrm>
            <a:off x="7717872" y="3819508"/>
            <a:ext cx="4374704" cy="258758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IN" sz="66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C</a:t>
            </a:r>
            <a:r>
              <a:rPr lang="hi-IN" sz="66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 आदिनाथ भगवान के कितने नाम  </a:t>
            </a:r>
          </a:p>
          <a:p>
            <a:pPr marL="0" indent="0">
              <a:buFont typeface="Arial" pitchFamily="34" charset="0"/>
              <a:buNone/>
            </a:pPr>
            <a:endParaRPr lang="hi-IN" dirty="0"/>
          </a:p>
        </p:txBody>
      </p:sp>
    </p:spTree>
    <p:extLst>
      <p:ext uri="{BB962C8B-B14F-4D97-AF65-F5344CB8AC3E}">
        <p14:creationId xmlns:p14="http://schemas.microsoft.com/office/powerpoint/2010/main" val="1310326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7A9A6-5860-4DDB-A001-2985D99A9C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1707" y="2384877"/>
            <a:ext cx="9068586" cy="2590800"/>
          </a:xfrm>
        </p:spPr>
        <p:txBody>
          <a:bodyPr/>
          <a:lstStyle/>
          <a:p>
            <a:r>
              <a:rPr lang="hi-IN" sz="15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जय जिनेन्द्र </a:t>
            </a:r>
            <a:r>
              <a:rPr lang="hi-IN" sz="96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 </a:t>
            </a:r>
            <a:endParaRPr lang="en-IN" sz="9600" dirty="0">
              <a:solidFill>
                <a:schemeClr val="accent1">
                  <a:lumMod val="40000"/>
                  <a:lumOff val="60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109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45A3E9-915C-4B88-BB64-A74F270205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hi-IN" sz="88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arajita" panose="02020603050405020304" pitchFamily="18" charset="0"/>
                <a:ea typeface="Calibri" panose="020F0502020204030204" pitchFamily="34" charset="0"/>
                <a:cs typeface="Aparajita" panose="02020603050405020304" pitchFamily="18" charset="0"/>
              </a:rPr>
              <a:t>पण्डित दौलत राम जी कृत एक रचना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hi-IN" sz="88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arajita" panose="02020603050405020304" pitchFamily="18" charset="0"/>
                <a:ea typeface="Calibri" panose="020F0502020204030204" pitchFamily="34" charset="0"/>
                <a:cs typeface="Aparajita" panose="02020603050405020304" pitchFamily="18" charset="0"/>
              </a:rPr>
              <a:t>-------  ढाला </a:t>
            </a:r>
            <a:endParaRPr lang="en-IN" sz="8800" dirty="0">
              <a:solidFill>
                <a:schemeClr val="accent1">
                  <a:lumMod val="40000"/>
                  <a:lumOff val="60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arajita" panose="02020603050405020304" pitchFamily="18" charset="0"/>
              <a:ea typeface="Calibri" panose="020F0502020204030204" pitchFamily="34" charset="0"/>
              <a:cs typeface="Aparajita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hi-IN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endParaRPr lang="en-IN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AF9D70-4FC2-47CE-853E-0DC0146DED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296400" y="979714"/>
            <a:ext cx="2430780" cy="5617028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hi-IN" sz="9600" dirty="0">
                <a:solidFill>
                  <a:srgbClr val="FF505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arajita" panose="02020603050405020304" pitchFamily="18" charset="0"/>
                <a:ea typeface="Calibri" panose="020F0502020204030204" pitchFamily="34" charset="0"/>
                <a:cs typeface="Aparajita" panose="02020603050405020304" pitchFamily="18" charset="0"/>
              </a:rPr>
              <a:t>A  4 </a:t>
            </a:r>
            <a:endParaRPr lang="en-IN" sz="9600" dirty="0">
              <a:solidFill>
                <a:srgbClr val="FF505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arajita" panose="02020603050405020304" pitchFamily="18" charset="0"/>
              <a:ea typeface="Calibri" panose="020F0502020204030204" pitchFamily="34" charset="0"/>
              <a:cs typeface="Aparajita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hi-IN" sz="9600" dirty="0">
                <a:solidFill>
                  <a:srgbClr val="FF505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arajita" panose="02020603050405020304" pitchFamily="18" charset="0"/>
                <a:ea typeface="Calibri" panose="020F0502020204030204" pitchFamily="34" charset="0"/>
                <a:cs typeface="Aparajita" panose="02020603050405020304" pitchFamily="18" charset="0"/>
              </a:rPr>
              <a:t>B  5</a:t>
            </a:r>
            <a:endParaRPr lang="en-IN" sz="9600" dirty="0">
              <a:solidFill>
                <a:srgbClr val="FF505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arajita" panose="02020603050405020304" pitchFamily="18" charset="0"/>
              <a:ea typeface="Calibri" panose="020F0502020204030204" pitchFamily="34" charset="0"/>
              <a:cs typeface="Aparajita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hi-IN" sz="9600" dirty="0">
                <a:solidFill>
                  <a:srgbClr val="FF505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arajita" panose="02020603050405020304" pitchFamily="18" charset="0"/>
                <a:ea typeface="Calibri" panose="020F0502020204030204" pitchFamily="34" charset="0"/>
                <a:cs typeface="Aparajita" panose="02020603050405020304" pitchFamily="18" charset="0"/>
              </a:rPr>
              <a:t>C  6</a:t>
            </a:r>
            <a:endParaRPr lang="en-IN" sz="9600" dirty="0">
              <a:solidFill>
                <a:srgbClr val="FF505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arajita" panose="02020603050405020304" pitchFamily="18" charset="0"/>
              <a:ea typeface="Calibri" panose="020F0502020204030204" pitchFamily="34" charset="0"/>
              <a:cs typeface="Aparajita" panose="02020603050405020304" pitchFamily="18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945342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2D8EF2-BE25-40E0-A3A5-EFD11DD00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hi-IN" sz="15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Aparajita" panose="02020603050405020304" pitchFamily="18" charset="0"/>
              </a:rPr>
              <a:t>एक इन्द्र </a:t>
            </a:r>
            <a:endParaRPr lang="en-IN" sz="15000" dirty="0">
              <a:solidFill>
                <a:schemeClr val="accent1">
                  <a:lumMod val="40000"/>
                  <a:lumOff val="60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hi-IN" sz="15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Aparajita" panose="02020603050405020304" pitchFamily="18" charset="0"/>
              </a:rPr>
              <a:t>------- धर्म </a:t>
            </a:r>
            <a:endParaRPr lang="en-IN" sz="15000" dirty="0">
              <a:solidFill>
                <a:schemeClr val="accent1">
                  <a:lumMod val="40000"/>
                  <a:lumOff val="60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>
              <a:buNone/>
            </a:pPr>
            <a:endParaRPr lang="en-IN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36266F-E9C4-4E19-83FD-DBF1A456D8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17699" y="1148637"/>
            <a:ext cx="2430780" cy="4255926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hi-IN" sz="7200" dirty="0">
                <a:solidFill>
                  <a:srgbClr val="FF505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Aparajita" panose="02020603050405020304" pitchFamily="18" charset="0"/>
              </a:rPr>
              <a:t>A 500 </a:t>
            </a:r>
            <a:endParaRPr lang="en-IN" sz="7200" dirty="0">
              <a:solidFill>
                <a:srgbClr val="FF505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hi-IN" sz="7200" dirty="0">
                <a:solidFill>
                  <a:srgbClr val="FF505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Aparajita" panose="02020603050405020304" pitchFamily="18" charset="0"/>
              </a:rPr>
              <a:t>B 200 </a:t>
            </a:r>
            <a:endParaRPr lang="en-IN" sz="7200" dirty="0">
              <a:solidFill>
                <a:srgbClr val="FF505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hi-IN" sz="7200" dirty="0">
                <a:solidFill>
                  <a:srgbClr val="FF505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Aparajita" panose="02020603050405020304" pitchFamily="18" charset="0"/>
              </a:rPr>
              <a:t>C 100 </a:t>
            </a:r>
            <a:endParaRPr lang="en-IN" sz="7200" dirty="0">
              <a:solidFill>
                <a:srgbClr val="FF505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07246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CC57BE-6B3D-4379-A9DB-89948FFEDA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0575" y="643812"/>
            <a:ext cx="7562850" cy="5204538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hi-IN" sz="96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Aparajita" panose="02020603050405020304" pitchFamily="18" charset="0"/>
              </a:rPr>
              <a:t>एक तीर्थ क्षेत्र </a:t>
            </a:r>
            <a:r>
              <a:rPr lang="en-IN" sz="96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arajita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 </a:t>
            </a:r>
            <a:endParaRPr lang="en-IN" sz="9600" dirty="0">
              <a:solidFill>
                <a:schemeClr val="accent1">
                  <a:lumMod val="40000"/>
                  <a:lumOff val="60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hi-IN" sz="96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Aparajita" panose="02020603050405020304" pitchFamily="18" charset="0"/>
              </a:rPr>
              <a:t>-------- गजा </a:t>
            </a:r>
            <a:endParaRPr lang="en-IN" sz="9600" dirty="0">
              <a:solidFill>
                <a:schemeClr val="accent1">
                  <a:lumMod val="40000"/>
                  <a:lumOff val="60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endParaRPr lang="en-IN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640C1F-50AD-4506-B3E3-D8589899DF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333723" y="1152330"/>
            <a:ext cx="2430780" cy="4553339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hi-IN" sz="8000" dirty="0">
                <a:solidFill>
                  <a:srgbClr val="FF505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arajita" panose="02020603050405020304" pitchFamily="18" charset="0"/>
                <a:ea typeface="Calibri" panose="020F0502020204030204" pitchFamily="34" charset="0"/>
                <a:cs typeface="Aparajita" panose="02020603050405020304" pitchFamily="18" charset="0"/>
              </a:rPr>
              <a:t>A 54 </a:t>
            </a:r>
            <a:endParaRPr lang="en-IN" sz="8000" dirty="0">
              <a:solidFill>
                <a:srgbClr val="FF505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arajita" panose="02020603050405020304" pitchFamily="18" charset="0"/>
              <a:ea typeface="Calibri" panose="020F0502020204030204" pitchFamily="34" charset="0"/>
              <a:cs typeface="Aparajita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hi-IN" sz="8000" dirty="0">
                <a:solidFill>
                  <a:srgbClr val="FF505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arajita" panose="02020603050405020304" pitchFamily="18" charset="0"/>
                <a:ea typeface="Calibri" panose="020F0502020204030204" pitchFamily="34" charset="0"/>
                <a:cs typeface="Aparajita" panose="02020603050405020304" pitchFamily="18" charset="0"/>
              </a:rPr>
              <a:t>B 53 </a:t>
            </a:r>
            <a:endParaRPr lang="en-IN" sz="8000" dirty="0">
              <a:solidFill>
                <a:srgbClr val="FF505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arajita" panose="02020603050405020304" pitchFamily="18" charset="0"/>
              <a:ea typeface="Calibri" panose="020F0502020204030204" pitchFamily="34" charset="0"/>
              <a:cs typeface="Aparajita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hi-IN" sz="8000" dirty="0">
                <a:solidFill>
                  <a:srgbClr val="FF505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arajita" panose="02020603050405020304" pitchFamily="18" charset="0"/>
                <a:ea typeface="Calibri" panose="020F0502020204030204" pitchFamily="34" charset="0"/>
                <a:cs typeface="Aparajita" panose="02020603050405020304" pitchFamily="18" charset="0"/>
              </a:rPr>
              <a:t>C 52 </a:t>
            </a:r>
            <a:endParaRPr lang="en-IN" sz="8000" dirty="0">
              <a:solidFill>
                <a:srgbClr val="FF505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arajita" panose="02020603050405020304" pitchFamily="18" charset="0"/>
              <a:ea typeface="Calibri" panose="020F0502020204030204" pitchFamily="34" charset="0"/>
              <a:cs typeface="Aparajita" panose="02020603050405020304" pitchFamily="18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60495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91CDEF-2268-479C-BFE4-68C09F6A1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hi-IN" sz="96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arajita" panose="02020603050405020304" pitchFamily="18" charset="0"/>
                <a:ea typeface="Calibri" panose="020F0502020204030204" pitchFamily="34" charset="0"/>
                <a:cs typeface="Aparajita" panose="02020603050405020304" pitchFamily="18" charset="0"/>
              </a:rPr>
              <a:t>वैराग्य जननी भावना </a:t>
            </a:r>
            <a:endParaRPr lang="en-IN" sz="9600" dirty="0">
              <a:solidFill>
                <a:schemeClr val="accent1">
                  <a:lumMod val="40000"/>
                  <a:lumOff val="60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arajita" panose="02020603050405020304" pitchFamily="18" charset="0"/>
              <a:ea typeface="Calibri" panose="020F0502020204030204" pitchFamily="34" charset="0"/>
              <a:cs typeface="Aparajita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hi-IN" sz="96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arajita" panose="02020603050405020304" pitchFamily="18" charset="0"/>
                <a:ea typeface="Calibri" panose="020F0502020204030204" pitchFamily="34" charset="0"/>
                <a:cs typeface="Aparajita" panose="02020603050405020304" pitchFamily="18" charset="0"/>
              </a:rPr>
              <a:t>--------भावना </a:t>
            </a:r>
            <a:endParaRPr lang="en-IN" sz="9600" dirty="0">
              <a:solidFill>
                <a:schemeClr val="accent1">
                  <a:lumMod val="40000"/>
                  <a:lumOff val="60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arajita" panose="02020603050405020304" pitchFamily="18" charset="0"/>
              <a:ea typeface="Calibri" panose="020F0502020204030204" pitchFamily="34" charset="0"/>
              <a:cs typeface="Aparajita" panose="02020603050405020304" pitchFamily="18" charset="0"/>
            </a:endParaRPr>
          </a:p>
          <a:p>
            <a:pPr marL="0" indent="0">
              <a:buNone/>
            </a:pPr>
            <a:endParaRPr lang="en-IN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2F01CE-DE9F-45AB-9605-CAE4FE81A8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305731" y="1047555"/>
            <a:ext cx="2430780" cy="4762889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hi-IN" sz="8000" dirty="0">
                <a:solidFill>
                  <a:srgbClr val="FF505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arajita" panose="02020603050405020304" pitchFamily="18" charset="0"/>
                <a:ea typeface="Calibri" panose="020F0502020204030204" pitchFamily="34" charset="0"/>
                <a:cs typeface="Aparajita" panose="02020603050405020304" pitchFamily="18" charset="0"/>
              </a:rPr>
              <a:t>A 13 </a:t>
            </a:r>
            <a:endParaRPr lang="en-IN" sz="8000" dirty="0">
              <a:solidFill>
                <a:srgbClr val="FF505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arajita" panose="02020603050405020304" pitchFamily="18" charset="0"/>
              <a:ea typeface="Calibri" panose="020F0502020204030204" pitchFamily="34" charset="0"/>
              <a:cs typeface="Aparajita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hi-IN" sz="8000" dirty="0">
                <a:solidFill>
                  <a:srgbClr val="FF505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arajita" panose="02020603050405020304" pitchFamily="18" charset="0"/>
                <a:ea typeface="Calibri" panose="020F0502020204030204" pitchFamily="34" charset="0"/>
                <a:cs typeface="Aparajita" panose="02020603050405020304" pitchFamily="18" charset="0"/>
              </a:rPr>
              <a:t>B 12 </a:t>
            </a:r>
            <a:endParaRPr lang="en-IN" sz="8000" dirty="0">
              <a:solidFill>
                <a:srgbClr val="FF505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arajita" panose="02020603050405020304" pitchFamily="18" charset="0"/>
              <a:ea typeface="Calibri" panose="020F0502020204030204" pitchFamily="34" charset="0"/>
              <a:cs typeface="Aparajita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hi-IN" sz="8000" dirty="0">
                <a:solidFill>
                  <a:srgbClr val="FF505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arajita" panose="02020603050405020304" pitchFamily="18" charset="0"/>
                <a:ea typeface="Calibri" panose="020F0502020204030204" pitchFamily="34" charset="0"/>
                <a:cs typeface="Aparajita" panose="02020603050405020304" pitchFamily="18" charset="0"/>
              </a:rPr>
              <a:t>C 11 </a:t>
            </a:r>
            <a:endParaRPr lang="en-IN" sz="8000" dirty="0">
              <a:solidFill>
                <a:srgbClr val="FF505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arajita" panose="02020603050405020304" pitchFamily="18" charset="0"/>
              <a:ea typeface="Calibri" panose="020F0502020204030204" pitchFamily="34" charset="0"/>
              <a:cs typeface="Aparajita" panose="02020603050405020304" pitchFamily="18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566159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7A9A6-5860-4DDB-A001-2985D99A9C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R</a:t>
            </a:r>
            <a:r>
              <a:rPr lang="hi-IN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ound </a:t>
            </a:r>
            <a:r>
              <a:rPr lang="hi-IN" sz="96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2 </a:t>
            </a:r>
            <a:br>
              <a:rPr lang="hi-IN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</a:br>
            <a:r>
              <a:rPr lang="hi-IN" sz="96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Aparajita" panose="02020603050405020304" pitchFamily="18" charset="0"/>
              </a:rPr>
              <a:t>अंकों का खेल </a:t>
            </a:r>
            <a:endParaRPr lang="en-IN" sz="9600" dirty="0">
              <a:solidFill>
                <a:schemeClr val="accent1">
                  <a:lumMod val="40000"/>
                  <a:lumOff val="60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344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0D4632B-9B1B-42BD-9B89-C51977005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665" y="2164359"/>
            <a:ext cx="9546670" cy="3749880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br>
              <a:rPr lang="en-IN" sz="3600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Aparajita" panose="02020603050405020304" pitchFamily="18" charset="0"/>
                <a:ea typeface="Calibri" panose="020F0502020204030204" pitchFamily="34" charset="0"/>
                <a:cs typeface="Aparajita" panose="02020603050405020304" pitchFamily="18" charset="0"/>
              </a:rPr>
            </a:br>
            <a:r>
              <a:rPr lang="hi-IN" sz="3600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Aparajita" panose="02020603050405020304" pitchFamily="18" charset="0"/>
                <a:ea typeface="Calibri" panose="020F0502020204030204" pitchFamily="34" charset="0"/>
                <a:cs typeface="Aparajita" panose="02020603050405020304" pitchFamily="18" charset="0"/>
              </a:rPr>
              <a:t>  </a:t>
            </a:r>
            <a:r>
              <a:rPr lang="hi-IN" sz="36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arajita" panose="02020603050405020304" pitchFamily="18" charset="0"/>
                <a:ea typeface="Calibri" panose="020F0502020204030204" pitchFamily="34" charset="0"/>
                <a:cs typeface="Aparajita" panose="02020603050405020304" pitchFamily="18" charset="0"/>
              </a:rPr>
              <a:t>मंगल की संख्या मे क्या जोड़े की समवशरण की </a:t>
            </a:r>
            <a:br>
              <a:rPr lang="hi-IN" sz="36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arajita" panose="02020603050405020304" pitchFamily="18" charset="0"/>
                <a:ea typeface="Calibri" panose="020F0502020204030204" pitchFamily="34" charset="0"/>
                <a:cs typeface="Aparajita" panose="02020603050405020304" pitchFamily="18" charset="0"/>
              </a:rPr>
            </a:br>
            <a:r>
              <a:rPr lang="hi-IN" sz="36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arajita" panose="02020603050405020304" pitchFamily="18" charset="0"/>
                <a:ea typeface="Calibri" panose="020F0502020204030204" pitchFamily="34" charset="0"/>
                <a:cs typeface="Aparajita" panose="02020603050405020304" pitchFamily="18" charset="0"/>
              </a:rPr>
              <a:t>सभा की संख्या आ जाए ?</a:t>
            </a:r>
            <a:br>
              <a:rPr lang="hi-IN" sz="36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arajita" panose="02020603050405020304" pitchFamily="18" charset="0"/>
                <a:ea typeface="Calibri" panose="020F0502020204030204" pitchFamily="34" charset="0"/>
                <a:cs typeface="Aparajita" panose="02020603050405020304" pitchFamily="18" charset="0"/>
              </a:rPr>
            </a:br>
            <a:br>
              <a:rPr lang="en-IN" sz="36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arajita" panose="02020603050405020304" pitchFamily="18" charset="0"/>
                <a:ea typeface="Calibri" panose="020F0502020204030204" pitchFamily="34" charset="0"/>
                <a:cs typeface="Aparajita" panose="02020603050405020304" pitchFamily="18" charset="0"/>
              </a:rPr>
            </a:br>
            <a:r>
              <a:rPr lang="en-IN" sz="36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arajita" panose="02020603050405020304" pitchFamily="18" charset="0"/>
                <a:ea typeface="Calibri" panose="020F0502020204030204" pitchFamily="34" charset="0"/>
                <a:cs typeface="Aparajita" panose="02020603050405020304" pitchFamily="18" charset="0"/>
              </a:rPr>
              <a:t>Answer :-</a:t>
            </a:r>
            <a:r>
              <a:rPr lang="hi-IN" sz="36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arajita" panose="02020603050405020304" pitchFamily="18" charset="0"/>
                <a:ea typeface="Calibri" panose="020F0502020204030204" pitchFamily="34" charset="0"/>
                <a:cs typeface="Aparajita" panose="02020603050405020304" pitchFamily="18" charset="0"/>
              </a:rPr>
              <a:t>  4 मंगल   +  8  कर्म    = 12  समवशरण  की  सभा </a:t>
            </a:r>
            <a:br>
              <a:rPr lang="en-IN" sz="3200" dirty="0">
                <a:effectLst/>
                <a:latin typeface="Aparajita" panose="02020603050405020304" pitchFamily="18" charset="0"/>
                <a:ea typeface="Calibri" panose="020F0502020204030204" pitchFamily="34" charset="0"/>
                <a:cs typeface="Aparajita" panose="02020603050405020304" pitchFamily="18" charset="0"/>
              </a:rPr>
            </a:br>
            <a:br>
              <a:rPr lang="en-IN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</a:br>
            <a:endParaRPr lang="en-IN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03DF55-18FA-4B3C-8910-9DDFC1313414}"/>
              </a:ext>
            </a:extLst>
          </p:cNvPr>
          <p:cNvSpPr txBox="1"/>
          <p:nvPr/>
        </p:nvSpPr>
        <p:spPr>
          <a:xfrm>
            <a:off x="5243119" y="1283516"/>
            <a:ext cx="17197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3200" dirty="0">
                <a:solidFill>
                  <a:srgbClr val="FF5050"/>
                </a:solidFill>
                <a:effectLst/>
                <a:latin typeface="Aparajita" panose="02020603050405020304" pitchFamily="18" charset="0"/>
                <a:ea typeface="Calibri" panose="020F0502020204030204" pitchFamily="34" charset="0"/>
                <a:cs typeface="Aparajita" panose="02020603050405020304" pitchFamily="18" charset="0"/>
              </a:rPr>
              <a:t>Example :-</a:t>
            </a:r>
            <a:endParaRPr lang="en-IN" sz="3200" dirty="0">
              <a:solidFill>
                <a:srgbClr val="FF5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6190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Savon">
  <a:themeElements>
    <a:clrScheme name="Custom 14">
      <a:dk1>
        <a:srgbClr val="FFFFCC"/>
      </a:dk1>
      <a:lt1>
        <a:srgbClr val="FFFFCC"/>
      </a:lt1>
      <a:dk2>
        <a:srgbClr val="FF5050"/>
      </a:dk2>
      <a:lt2>
        <a:srgbClr val="E6F8FD"/>
      </a:lt2>
      <a:accent1>
        <a:srgbClr val="FFD904"/>
      </a:accent1>
      <a:accent2>
        <a:srgbClr val="FF5050"/>
      </a:accent2>
      <a:accent3>
        <a:srgbClr val="FF9596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26B02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6728D11B-929E-4324-91B0-4A4DA4CAC3DD}"/>
    </a:ext>
  </a:extLst>
</a:theme>
</file>