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y="6858000" cx="12192000"/>
  <p:notesSz cx="6858000" cy="9144000"/>
  <p:defaultTextStyle>
    <a:defPPr lvl="0">
      <a:defRPr lang="en-US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7.xml"/><Relationship Id="rId11" Type="http://schemas.openxmlformats.org/officeDocument/2006/relationships/slide" Target="slides/slide8.xml"/><Relationship Id="rId22" Type="http://schemas.openxmlformats.org/officeDocument/2006/relationships/slide" Target="slides/slide19.xml"/><Relationship Id="rId10" Type="http://schemas.openxmlformats.org/officeDocument/2006/relationships/slide" Target="slides/slide7.xml"/><Relationship Id="rId21" Type="http://schemas.openxmlformats.org/officeDocument/2006/relationships/slide" Target="slides/slide18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6" Type="http://schemas.openxmlformats.org/officeDocument/2006/relationships/slide" Target="slides/slide3.xml"/><Relationship Id="rId18" Type="http://schemas.openxmlformats.org/officeDocument/2006/relationships/slide" Target="slides/slide15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Freeform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" name="Freeform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" name="Freeform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" name="Freeform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" name="Freeform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" name="Freeform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0" name="Group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49" name="Freeform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50" name="Group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Freeform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59" name="Freeform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60" name="Freeform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61" name="Group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Freeform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1" name="Group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Freeform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87" name="Group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3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Freeform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9" name="Group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Freeform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06" name="Group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Freeform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115" name="Freeform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116" name="Freeform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7" name="Group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Freeform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46" name="Group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Freeform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1" name="Group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2657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66E1F-7654-4A14-8FC9-FC98A04324DE}" type="datetimeFigureOut">
              <a:rPr lang="en-IN" smtClean="0"/>
              <a:t>25-12-2020</a:t>
            </a:fld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8747-874E-4358-8DC8-1908E49523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828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66E1F-7654-4A14-8FC9-FC98A04324DE}" type="datetimeFigureOut">
              <a:rPr lang="en-IN" smtClean="0"/>
              <a:t>25-12-2020</a:t>
            </a:fld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8747-874E-4358-8DC8-1908E49523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825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66E1F-7654-4A14-8FC9-FC98A04324DE}" type="datetimeFigureOut">
              <a:rPr lang="en-IN" smtClean="0"/>
              <a:t>25-12-2020</a:t>
            </a:fld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8747-874E-4358-8DC8-1908E49523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827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anchor="b">
            <a:normAutofit/>
          </a:bodyPr>
          <a:lstStyle>
            <a:lvl1pPr algn="l">
              <a:defRPr sz="5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66E1F-7654-4A14-8FC9-FC98A04324DE}" type="datetimeFigureOut">
              <a:rPr lang="en-IN" smtClean="0"/>
              <a:t>25-12-2020</a:t>
            </a:fld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8747-874E-4358-8DC8-1908E49523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709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66E1F-7654-4A14-8FC9-FC98A04324DE}" type="datetimeFigureOut">
              <a:rPr lang="en-IN" smtClean="0"/>
              <a:t>25-12-2020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8747-874E-4358-8DC8-1908E49523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794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66E1F-7654-4A14-8FC9-FC98A04324DE}" type="datetimeFigureOut">
              <a:rPr lang="en-IN" smtClean="0"/>
              <a:t>25-12-2020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8747-874E-4358-8DC8-1908E49523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065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7" name="Freeform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9" name="Group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" name="Freeform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2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3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1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2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0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1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2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3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4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5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6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7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8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79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0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1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2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3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4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5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6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7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8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89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0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1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2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93" name="Group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Freeform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5" name="Freeform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6" name="Freeform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7" name="Freeform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8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99" name="Freeform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0" name="Freeform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1" name="Freeform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2" name="Freeform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3" name="Freeform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4" name="Freeform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5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6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7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8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09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0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1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2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3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4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5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6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7" name="Freeform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8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19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0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1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2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3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4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5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6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7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8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9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0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1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2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3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4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5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6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7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8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9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0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1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2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3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4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5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6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7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8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9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0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1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2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3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4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5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6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7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8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9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0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1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2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3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4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5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6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7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8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9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0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1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2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3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4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5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6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77" name="Group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Freeform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9" name="Freeform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0" name="Freeform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1" name="Freeform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2" name="Freeform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3" name="Freeform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4" name="Freeform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5" name="Freeform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6" name="Freeform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7" name="Freeform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8" name="Freeform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9" name="Freeform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0" name="Freeform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1" name="Freeform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2" name="Freeform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3" name="Freeform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4" name="Freeform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5" name="Freeform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6" name="Freeform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7" name="Freeform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8" name="Freeform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99" name="Freeform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0" name="Freeform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1" name="Freeform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2" name="Freeform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3" name="Freeform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4" name="Freeform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5" name="Freeform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6" name="Freeform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7" name="Freeform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8" name="Freeform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09" name="Freeform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0" name="Freeform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1" name="Freeform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2" name="Freeform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3" name="Freeform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4" name="Freeform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5" name="Freeform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6" name="Freeform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7" name="Freeform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8" name="Freeform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9" name="Freeform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0" name="Freeform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1" name="Freeform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2" name="Freeform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3" name="Freeform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4" name="Freeform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5" name="Freeform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6" name="Freeform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7" name="Freeform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8" name="Freeform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9" name="Freeform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0" name="Freeform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1" name="Freeform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2" name="Freeform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3" name="Freeform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4" name="Freeform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5" name="Freeform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6" name="Freeform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7" name="Freeform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8" name="Freeform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9" name="Freeform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0" name="Freeform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1" name="Freeform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2" name="Freeform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3" name="Freeform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4" name="Freeform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5" name="Freeform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6" name="Freeform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7" name="Freeform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8" name="Freeform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9" name="Freeform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0" name="Freeform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1" name="Freeform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2" name="Freeform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3" name="Freeform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4" name="Freeform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5" name="Freeform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6" name="Freeform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0" name="Group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Freeform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4" name="Freeform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/>
                </a:solidFill>
              </a:endParaRPr>
            </a:p>
          </p:txBody>
        </p:sp>
        <p:sp>
          <p:nvSpPr>
            <p:cNvPr id="278" name="Freeform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Freeform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Freeform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89" name="Group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Freeform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Oval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10" name="Freeform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311" name="Group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Freeform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8" name="Group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Group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Freeform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6" name="Freeform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7" name="Freeform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8" name="Freeform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9" name="Freeform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0" name="Freeform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1" name="Freeform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2" name="Freeform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3" name="Freeform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4" name="Freeform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5" name="Freeform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6" name="Freeform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7" name="Freeform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8" name="Freeform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89" name="Freeform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0" name="Freeform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1" name="Freeform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2" name="Freeform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3" name="Freeform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4" name="Freeform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5" name="Freeform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6" name="Freeform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7" name="Freeform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8" name="Freeform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99" name="Freeform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0" name="Freeform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1" name="Freeform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2" name="Freeform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3" name="Freeform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4" name="Freeform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5" name="Freeform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6" name="Freeform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7" name="Freeform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8" name="Freeform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09" name="Freeform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0" name="Freeform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1" name="Freeform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2" name="Freeform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3" name="Freeform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4" name="Freeform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5" name="Freeform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6" name="Freeform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7" name="Freeform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8" name="Freeform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19" name="Freeform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0" name="Freeform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421" name="Freeform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0" name="Group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Freeform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7" name="Freeform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8" name="Freeform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9" name="Freeform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0" name="Freeform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1" name="Freeform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2" name="Freeform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3" name="Freeform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74" name="Freeform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1" name="Group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Freeform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0" name="Freeform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1" name="Freeform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2" name="Freeform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3" name="Freeform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4" name="Freeform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65" name="Freeform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  <p:grpSp>
          <p:nvGrpSpPr>
            <p:cNvPr id="352" name="Group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Freeform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4" name="Freeform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5" name="Freeform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6" name="Freeform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7" name="Freeform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  <p:sp>
            <p:nvSpPr>
              <p:cNvPr id="358" name="Freeform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/>
              </a:p>
            </p:txBody>
          </p:sp>
        </p:grpSp>
      </p:grpSp>
      <p:grpSp>
        <p:nvGrpSpPr>
          <p:cNvPr id="422" name="Group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1" name="Group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3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4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5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6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7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8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39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40" name="Group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4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66E1F-7654-4A14-8FC9-FC98A04324DE}" type="datetimeFigureOut">
              <a:rPr lang="en-IN" smtClean="0"/>
              <a:t>25-12-2020</a:t>
            </a:fld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8747-874E-4358-8DC8-1908E49523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650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66E1F-7654-4A14-8FC9-FC98A04324DE}" type="datetimeFigureOut">
              <a:rPr lang="en-IN" smtClean="0"/>
              <a:t>25-12-2020</a:t>
            </a:fld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8747-874E-4358-8DC8-1908E49523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9158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66E1F-7654-4A14-8FC9-FC98A04324DE}" type="datetimeFigureOut">
              <a:rPr lang="en-IN" smtClean="0"/>
              <a:t>25-12-2020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8747-874E-4358-8DC8-1908E49523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897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66E1F-7654-4A14-8FC9-FC98A04324DE}" type="datetimeFigureOut">
              <a:rPr lang="en-IN" smtClean="0"/>
              <a:t>25-12-2020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C8747-874E-4358-8DC8-1908E49523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119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8" name="Freeform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9" name="Freeform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grpSp>
        <p:nvGrpSpPr>
          <p:cNvPr id="10" name="Group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Freeform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2" name="Freeform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3" name="Freeform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4" name="Freeform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5" name="Freeform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6" name="Freeform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7" name="Freeform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18" name="Freeform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Freeform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1" name="Freeform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2" name="Freeform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3" name="Freeform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4" name="Freeform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" name="Freeform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26" name="Group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Freeform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" name="Freeform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" name="Freeform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" name="Freeform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" name="Freeform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34" name="Group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43" name="Group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Freeform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5" name="Freeform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6" name="Freeform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7" name="Freeform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8" name="Freeform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49" name="Freeform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0" name="Freeform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1" name="Freeform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52" name="Group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59" name="Freeform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0" name="Freeform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grpSp>
        <p:nvGrpSpPr>
          <p:cNvPr id="61" name="Group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Freeform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3" name="Freeform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4" name="Freeform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5" name="Freeform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6" name="Freeform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7" name="Freeform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8" name="Freeform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69" name="Freeform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1063198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B066E1F-7654-4A14-8FC9-FC98A04324DE}" type="datetimeFigureOut">
              <a:rPr lang="en-IN" smtClean="0"/>
              <a:t>25-12-2020</a:t>
            </a:fld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FFC8747-874E-4358-8DC8-1908E49523A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1180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84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DDD02-AC3C-4E5A-B17F-F04654E446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1288" y="165019"/>
            <a:ext cx="9360418" cy="4180477"/>
          </a:xfrm>
        </p:spPr>
        <p:txBody>
          <a:bodyPr>
            <a:normAutofit/>
          </a:bodyPr>
          <a:lstStyle/>
          <a:p>
            <a:r>
              <a:rPr lang="hi-IN" sz="9600" dirty="0"/>
              <a:t>अध्यात्म </a:t>
            </a:r>
            <a:br>
              <a:rPr lang="hi-IN" sz="9600" dirty="0"/>
            </a:br>
            <a:r>
              <a:rPr lang="hi-IN" sz="9600" dirty="0"/>
              <a:t>की</a:t>
            </a:r>
            <a:br>
              <a:rPr lang="hi-IN" sz="9600" dirty="0"/>
            </a:br>
            <a:r>
              <a:rPr lang="hi-IN" sz="9600" dirty="0"/>
              <a:t>तरंग </a:t>
            </a:r>
            <a:endParaRPr lang="en-IN" sz="9600" dirty="0"/>
          </a:p>
        </p:txBody>
      </p:sp>
    </p:spTree>
    <p:extLst>
      <p:ext uri="{BB962C8B-B14F-4D97-AF65-F5344CB8AC3E}">
        <p14:creationId xmlns:p14="http://schemas.microsoft.com/office/powerpoint/2010/main" val="169967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F2630-1A3B-446D-8B0E-275FF32ED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4904" y="828877"/>
            <a:ext cx="6058552" cy="330689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IN" dirty="0"/>
              <a:t>R</a:t>
            </a:r>
            <a:r>
              <a:rPr lang="hi-IN" dirty="0"/>
              <a:t>ound 2 </a:t>
            </a:r>
            <a:br>
              <a:rPr lang="hi-IN" dirty="0"/>
            </a:br>
            <a:r>
              <a:rPr lang="hi-IN" sz="3600" dirty="0"/>
              <a:t>rules:-</a:t>
            </a:r>
            <a:br>
              <a:rPr lang="hi-IN" sz="3600" dirty="0"/>
            </a:br>
            <a:r>
              <a:rPr lang="hi-IN" sz="3600" dirty="0"/>
              <a:t>अंतरा हम सुनाएंगे मुखड़ा आपको बताना है और मुखड़ा हम सुनाएंगे तो अंतरा आपको बताना है 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249038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CC4C1C-C1AD-4A2F-98F5-5E344C4D3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i-IN" dirty="0"/>
              <a:t>निरखो अंग अंग जिनवर के </a:t>
            </a:r>
            <a:br>
              <a:rPr lang="hi-IN" dirty="0"/>
            </a:br>
            <a:br>
              <a:rPr lang="hi-IN" dirty="0"/>
            </a:br>
            <a:r>
              <a:rPr lang="hi-IN" dirty="0"/>
              <a:t> जिनसे झलके शांति अपार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95336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EA8B3-83DE-4D31-BC23-6C22BA9FA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958" y="1485900"/>
            <a:ext cx="9569042" cy="29337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hi-IN" sz="5400" dirty="0"/>
              <a:t>वीतरागी हो तुम्ही सर्वज्ञ हो </a:t>
            </a:r>
            <a:br>
              <a:rPr lang="hi-IN" sz="5400" dirty="0"/>
            </a:br>
            <a:r>
              <a:rPr lang="hi-IN" sz="5400" dirty="0"/>
              <a:t>सप्त तत्वों के तुम्ही मर्मज्ञ हो । </a:t>
            </a:r>
            <a:endParaRPr lang="en-IN" sz="5400" dirty="0"/>
          </a:p>
        </p:txBody>
      </p:sp>
    </p:spTree>
    <p:extLst>
      <p:ext uri="{BB962C8B-B14F-4D97-AF65-F5344CB8AC3E}">
        <p14:creationId xmlns:p14="http://schemas.microsoft.com/office/powerpoint/2010/main" val="91731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7E339-DA39-40B6-850D-B7801D9BA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hi-IN" sz="6000" dirty="0"/>
              <a:t>किसको समझे अपना प्यारे </a:t>
            </a:r>
            <a:br>
              <a:rPr lang="hi-IN" sz="6000" dirty="0"/>
            </a:br>
            <a:r>
              <a:rPr lang="hi-IN" sz="6000" dirty="0"/>
              <a:t>स्वारथ के है रिश्ते सारे </a:t>
            </a:r>
            <a:endParaRPr lang="en-IN" sz="6000" dirty="0"/>
          </a:p>
        </p:txBody>
      </p:sp>
    </p:spTree>
    <p:extLst>
      <p:ext uri="{BB962C8B-B14F-4D97-AF65-F5344CB8AC3E}">
        <p14:creationId xmlns:p14="http://schemas.microsoft.com/office/powerpoint/2010/main" val="203524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AEE8B-029D-49A1-84AE-02A12ADE7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661" y="798003"/>
            <a:ext cx="9144001" cy="2933700"/>
          </a:xfrm>
        </p:spPr>
        <p:txBody>
          <a:bodyPr>
            <a:normAutofit/>
          </a:bodyPr>
          <a:lstStyle/>
          <a:p>
            <a:r>
              <a:rPr lang="hi-IN" sz="3600" dirty="0"/>
              <a:t>   अशरीरी सिद्ध भगवान आदर्श तुम्ही मेरे .... 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344686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65C16-A501-47B1-AB59-45891F827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785" y="1485900"/>
            <a:ext cx="10047216" cy="29337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hi-IN" sz="6000" dirty="0"/>
              <a:t>हाथ कमण्डल बगल मे पीछी है</a:t>
            </a:r>
            <a:br>
              <a:rPr lang="hi-IN" sz="6000" dirty="0"/>
            </a:br>
            <a:r>
              <a:rPr lang="hi-IN" sz="6000" dirty="0"/>
              <a:t>मुनिवर पर सारी दुनिया रीझी है  </a:t>
            </a:r>
            <a:br>
              <a:rPr lang="hi-IN" sz="6000" dirty="0"/>
            </a:br>
            <a:endParaRPr lang="en-IN" sz="6000" dirty="0"/>
          </a:p>
        </p:txBody>
      </p:sp>
    </p:spTree>
    <p:extLst>
      <p:ext uri="{BB962C8B-B14F-4D97-AF65-F5344CB8AC3E}">
        <p14:creationId xmlns:p14="http://schemas.microsoft.com/office/powerpoint/2010/main" val="386704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079D6-5690-4CB2-AE09-1754C839F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hi-IN" sz="4800" dirty="0"/>
              <a:t>क्यों जाता गिरनार क्यू जाता काशी </a:t>
            </a:r>
            <a:br>
              <a:rPr lang="hi-IN" sz="4800" dirty="0"/>
            </a:br>
            <a:r>
              <a:rPr lang="hi-IN" sz="4800"/>
              <a:t>घट ही </a:t>
            </a:r>
            <a:r>
              <a:rPr lang="hi-IN" sz="4800" dirty="0"/>
              <a:t>मे है तेरे घट घट का वासी  </a:t>
            </a:r>
            <a:endParaRPr lang="en-IN" sz="4800" dirty="0"/>
          </a:p>
        </p:txBody>
      </p:sp>
    </p:spTree>
    <p:extLst>
      <p:ext uri="{BB962C8B-B14F-4D97-AF65-F5344CB8AC3E}">
        <p14:creationId xmlns:p14="http://schemas.microsoft.com/office/powerpoint/2010/main" val="122498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4DAA8-164D-4738-87D8-7212E74E4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408439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hi-IN" sz="6600" dirty="0"/>
              <a:t>जनम लेते ही इस धरती मे तूने रुदन मचाया </a:t>
            </a:r>
            <a:br>
              <a:rPr lang="hi-IN" sz="6600" dirty="0"/>
            </a:br>
            <a:r>
              <a:rPr lang="hi-IN" sz="6600" dirty="0"/>
              <a:t>आखे भी तो खुल नहीं पाई </a:t>
            </a:r>
            <a:br>
              <a:rPr lang="hi-IN" sz="6600" dirty="0"/>
            </a:br>
            <a:r>
              <a:rPr lang="hi-IN" sz="6600" dirty="0"/>
              <a:t>भूख भूख चिल्लाया </a:t>
            </a:r>
            <a:endParaRPr lang="en-IN" sz="6600" dirty="0"/>
          </a:p>
        </p:txBody>
      </p:sp>
    </p:spTree>
    <p:extLst>
      <p:ext uri="{BB962C8B-B14F-4D97-AF65-F5344CB8AC3E}">
        <p14:creationId xmlns:p14="http://schemas.microsoft.com/office/powerpoint/2010/main" val="118241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C07B2-2E1D-4B4F-BC02-2D3DA9990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00000"/>
              </a:lnSpc>
            </a:pPr>
            <a:r>
              <a:rPr lang="hi-IN" dirty="0"/>
              <a:t>ज्ञान मे मोह की धूल लगी है</a:t>
            </a:r>
            <a:br>
              <a:rPr lang="hi-IN" dirty="0"/>
            </a:br>
            <a:r>
              <a:rPr lang="hi-IN" dirty="0"/>
              <a:t>धूल लगी है प्रभु धूल लगी है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2470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6E6DB-37C0-4509-83BD-A7E9CB0265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1288" y="0"/>
            <a:ext cx="9360418" cy="2428278"/>
          </a:xfrm>
        </p:spPr>
        <p:txBody>
          <a:bodyPr>
            <a:normAutofit/>
          </a:bodyPr>
          <a:lstStyle/>
          <a:p>
            <a:r>
              <a:rPr lang="hi-IN" sz="7200" dirty="0"/>
              <a:t>जय </a:t>
            </a:r>
            <a:endParaRPr lang="en-IN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36F7EF-C3F3-4ECE-85BD-5F68CF576B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213" y="2476917"/>
            <a:ext cx="7019452" cy="2428278"/>
          </a:xfrm>
        </p:spPr>
        <p:txBody>
          <a:bodyPr>
            <a:normAutofit/>
          </a:bodyPr>
          <a:lstStyle/>
          <a:p>
            <a:r>
              <a:rPr lang="hi-IN" sz="7200" dirty="0"/>
              <a:t>जिनेन्द्र </a:t>
            </a:r>
            <a:endParaRPr lang="en-IN" sz="7200" dirty="0"/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C183F2CC-B65D-4BCF-AFC4-1CDE890306AC}"/>
              </a:ext>
            </a:extLst>
          </p:cNvPr>
          <p:cNvSpPr/>
          <p:nvPr/>
        </p:nvSpPr>
        <p:spPr>
          <a:xfrm>
            <a:off x="4018327" y="545284"/>
            <a:ext cx="6602135" cy="3758268"/>
          </a:xfrm>
          <a:prstGeom prst="frame">
            <a:avLst>
              <a:gd name="adj1" fmla="val 67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72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95F69-F2D1-41E1-8DC5-1F8304400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902" y="501705"/>
            <a:ext cx="5833969" cy="3507549"/>
          </a:xfrm>
        </p:spPr>
        <p:txBody>
          <a:bodyPr>
            <a:normAutofit/>
          </a:bodyPr>
          <a:lstStyle/>
          <a:p>
            <a:r>
              <a:rPr lang="en-IN" dirty="0"/>
              <a:t>R</a:t>
            </a:r>
            <a:r>
              <a:rPr lang="hi-IN" dirty="0"/>
              <a:t>ound 1 </a:t>
            </a:r>
            <a:br>
              <a:rPr lang="hi-IN" sz="3600" dirty="0"/>
            </a:br>
            <a:r>
              <a:rPr lang="hi-IN" sz="3600" dirty="0"/>
              <a:t>rules:-</a:t>
            </a:r>
            <a:br>
              <a:rPr lang="hi-IN" sz="3600" dirty="0"/>
            </a:br>
            <a:br>
              <a:rPr lang="hi-IN" sz="3600" dirty="0"/>
            </a:br>
            <a:r>
              <a:rPr lang="hi-IN" sz="3600" dirty="0"/>
              <a:t>प्रश्न हमारे जवाब आपके    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297746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A37FD-E9B5-44DC-B0E8-9C1D9BFEF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403" y="2165409"/>
            <a:ext cx="9580227" cy="2331091"/>
          </a:xfrm>
        </p:spPr>
        <p:txBody>
          <a:bodyPr>
            <a:normAutofit fontScale="90000"/>
          </a:bodyPr>
          <a:lstStyle/>
          <a:p>
            <a:pPr algn="ctr"/>
            <a:r>
              <a:rPr lang="hi-IN" sz="4800" dirty="0"/>
              <a:t>मैं महापुण्य उदय से जिनधर्म पा गया</a:t>
            </a:r>
            <a:br>
              <a:rPr lang="hi-IN" sz="4800" dirty="0"/>
            </a:br>
            <a:br>
              <a:rPr lang="hi-IN" sz="4800" dirty="0"/>
            </a:br>
            <a:r>
              <a:rPr lang="hi-IN" sz="4800" dirty="0"/>
              <a:t>उस अंतरे को गाइए जिसमे सिद्धों का स्वरूप बताया गया है ।  </a:t>
            </a:r>
            <a:r>
              <a:rPr lang="hi-IN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9198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449DA-B6D4-4F74-8683-BA6BAA168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6600" dirty="0"/>
              <a:t> </a:t>
            </a:r>
            <a:endParaRPr lang="en-IN" sz="6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63654-757C-4F96-8961-F91CEAE28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2413" y="1954635"/>
            <a:ext cx="9144000" cy="3684165"/>
          </a:xfrm>
        </p:spPr>
        <p:txBody>
          <a:bodyPr>
            <a:normAutofit/>
          </a:bodyPr>
          <a:lstStyle/>
          <a:p>
            <a:pPr algn="ctr"/>
            <a:r>
              <a:rPr lang="hi-IN" sz="4000" dirty="0"/>
              <a:t>आज विश्व महावीर को तकता है हिंसा पीड़ित </a:t>
            </a:r>
          </a:p>
          <a:p>
            <a:pPr algn="ctr"/>
            <a:endParaRPr lang="hi-IN" sz="4000" dirty="0"/>
          </a:p>
          <a:p>
            <a:pPr algn="ctr"/>
            <a:r>
              <a:rPr lang="hi-IN" sz="3200" dirty="0"/>
              <a:t>इस पंक्ति को सही क्रम मे गाकर यह बताना है की भगवान महावीर वर्तमान मे कौनसे परमेष्ठि है   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03201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C2E22-E492-4D08-AEA2-DF5F7DF0F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00000"/>
              </a:lnSpc>
            </a:pPr>
            <a:r>
              <a:rPr lang="hi-IN" dirty="0"/>
              <a:t>सिद्धों के आठ मूलगुणों मे उस गुण का नाम बताइए जो सामान्य गुण भी है । 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0416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66BC7-28EF-4C93-97B9-3254EDE74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6888" y="1962150"/>
            <a:ext cx="9144001" cy="2933700"/>
          </a:xfrm>
        </p:spPr>
        <p:txBody>
          <a:bodyPr>
            <a:normAutofit fontScale="90000"/>
          </a:bodyPr>
          <a:lstStyle/>
          <a:p>
            <a:pPr algn="ctr"/>
            <a:r>
              <a:rPr lang="hi-IN" sz="6600" dirty="0"/>
              <a:t>पूजन की उस पंक्ति को बताइए जहाँ सिद्ध भगवान रहते है उसे पाने की भावना भायी गई है   </a:t>
            </a:r>
            <a:endParaRPr lang="en-IN" sz="6600" dirty="0"/>
          </a:p>
        </p:txBody>
      </p:sp>
    </p:spTree>
    <p:extLst>
      <p:ext uri="{BB962C8B-B14F-4D97-AF65-F5344CB8AC3E}">
        <p14:creationId xmlns:p14="http://schemas.microsoft.com/office/powerpoint/2010/main" val="322149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7409C-0FED-4EE5-B051-4EB4C4121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i-IN" sz="5400" dirty="0"/>
              <a:t>सिद्ध पूजन की उस पंक्ति को गाइए जिसमे सिद्ध भगवान को वैज्ञानिक कहा गया है । </a:t>
            </a:r>
            <a:endParaRPr lang="en-IN" sz="5400" dirty="0"/>
          </a:p>
        </p:txBody>
      </p:sp>
    </p:spTree>
    <p:extLst>
      <p:ext uri="{BB962C8B-B14F-4D97-AF65-F5344CB8AC3E}">
        <p14:creationId xmlns:p14="http://schemas.microsoft.com/office/powerpoint/2010/main" val="51645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3602C-B584-4BE6-B9C1-741706B3D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i-IN" dirty="0"/>
              <a:t>............जग के उन सब मुनिराजों को मेरा नम्र प्रणाम है </a:t>
            </a:r>
            <a:br>
              <a:rPr lang="hi-IN" dirty="0"/>
            </a:br>
            <a:br>
              <a:rPr lang="hi-IN" dirty="0"/>
            </a:br>
            <a:r>
              <a:rPr lang="hi-IN" dirty="0"/>
              <a:t>पंक्ति पूर्ण कीजिए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34349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010A7-C4B9-4ED1-8571-9CDBFD8B1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hi-IN" sz="4400" dirty="0"/>
              <a:t>पण्डित हुकूमचंद जी भारिल्ल कृत सिद्ध पूजन की उन पंक्तियों को गाइए जिसमे भोजन से जीवन चलता है ऐसी मान्यता का खण्डन किया गया है ।  </a:t>
            </a: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val="292584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eme3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3" id="{8D099F7A-6934-45AE-90E5-4B3FF948024C}" vid="{07716A97-FB3C-4B96-9A5F-8308B502812A}"/>
    </a:ext>
  </a:extLst>
</a:theme>
</file>