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0"/>
  </p:notesMasterIdLst>
  <p:handoutMasterIdLst>
    <p:handoutMasterId r:id="rId61"/>
  </p:handoutMasterIdLst>
  <p:sldIdLst>
    <p:sldId id="256" r:id="rId5"/>
    <p:sldId id="314" r:id="rId6"/>
    <p:sldId id="257" r:id="rId7"/>
    <p:sldId id="310" r:id="rId8"/>
    <p:sldId id="258" r:id="rId9"/>
    <p:sldId id="269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312" r:id="rId25"/>
    <p:sldId id="270" r:id="rId26"/>
    <p:sldId id="260" r:id="rId27"/>
    <p:sldId id="263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71" r:id="rId41"/>
    <p:sldId id="311" r:id="rId42"/>
    <p:sldId id="259" r:id="rId43"/>
    <p:sldId id="261" r:id="rId44"/>
    <p:sldId id="264" r:id="rId45"/>
    <p:sldId id="298" r:id="rId46"/>
    <p:sldId id="299" r:id="rId47"/>
    <p:sldId id="300" r:id="rId48"/>
    <p:sldId id="301" r:id="rId49"/>
    <p:sldId id="302" r:id="rId50"/>
    <p:sldId id="305" r:id="rId51"/>
    <p:sldId id="304" r:id="rId52"/>
    <p:sldId id="303" r:id="rId53"/>
    <p:sldId id="306" r:id="rId54"/>
    <p:sldId id="307" r:id="rId55"/>
    <p:sldId id="308" r:id="rId56"/>
    <p:sldId id="309" r:id="rId57"/>
    <p:sldId id="265" r:id="rId58"/>
    <p:sldId id="313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500" userDrawn="1">
          <p15:clr>
            <a:srgbClr val="A4A3A4"/>
          </p15:clr>
        </p15:guide>
        <p15:guide id="8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84E427A-3D55-4303-BF80-6455036E1D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291" autoAdjust="0"/>
  </p:normalViewPr>
  <p:slideViewPr>
    <p:cSldViewPr snapToGrid="0" showGuides="1">
      <p:cViewPr varScale="1">
        <p:scale>
          <a:sx n="72" d="100"/>
          <a:sy n="72" d="100"/>
        </p:scale>
        <p:origin x="588" y="54"/>
      </p:cViewPr>
      <p:guideLst>
        <p:guide pos="3840"/>
        <p:guide orient="horz" pos="2500"/>
        <p:guide pos="49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8B8B31-1CFE-4A78-A796-40061C1B29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5D168-A009-4B34-B08F-277E0D6ABD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47A4C-1800-412B-9042-C93F1924AECC}" type="datetimeFigureOut">
              <a:rPr lang="en-US" smtClean="0"/>
              <a:t>10/17/2020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0C826E-30C5-4DD2-97CD-F700F8EBBF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E32A-EDDE-428D-8FA7-84F681D97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1FD62-43B6-432F-96E1-BCDE3916E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8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en-US" noProof="0" smtClean="0"/>
              <a:t>10/17/2020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E013E669-E15F-4096-81CC-6637C4A9F9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1680191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5BB088E3-63C1-423F-A939-150B8E1F87A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1333943"/>
            <a:ext cx="4367531" cy="324417"/>
          </a:xfrm>
        </p:spPr>
        <p:txBody>
          <a:bodyPr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Month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50857" y="4720037"/>
            <a:ext cx="10090287" cy="1101897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Tagline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lake and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Text Placeholder 26">
            <a:extLst>
              <a:ext uri="{FF2B5EF4-FFF2-40B4-BE49-F238E27FC236}">
                <a16:creationId xmlns:a16="http://schemas.microsoft.com/office/drawing/2014/main" id="{82190F1B-1701-4806-870F-8FC7F32FE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12235" y="4222968"/>
            <a:ext cx="4367531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+7 678-555-0128</a:t>
            </a:r>
          </a:p>
        </p:txBody>
      </p:sp>
      <p:sp>
        <p:nvSpPr>
          <p:cNvPr id="18" name="Text Placeholder 26">
            <a:extLst>
              <a:ext uri="{FF2B5EF4-FFF2-40B4-BE49-F238E27FC236}">
                <a16:creationId xmlns:a16="http://schemas.microsoft.com/office/drawing/2014/main" id="{972B7F81-5409-42D9-B44C-88D9CBD9BA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12235" y="3927698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AA54554-5CE2-43AD-979D-F095482C49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0857" y="2655074"/>
            <a:ext cx="10090287" cy="60665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Alexander Martensson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A1D8F0C1-128A-435B-8585-F0B32496E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135722" y="5230723"/>
            <a:ext cx="5920556" cy="474519"/>
          </a:xfrm>
        </p:spPr>
        <p:txBody>
          <a:bodyPr>
            <a:noAutofit/>
          </a:bodyPr>
          <a:lstStyle>
            <a:lvl1pPr marL="0" indent="0" algn="ctr">
              <a:buNone/>
              <a:defRPr sz="35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martensson@example.com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90B48E8B-E525-4852-9167-5281C64B1C3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12235" y="4929014"/>
            <a:ext cx="4367531" cy="288000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C5EB90F-1ADD-412B-9044-2CC607B786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0856" y="993494"/>
            <a:ext cx="10104124" cy="1517356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0A1271-E1E7-40AB-9552-9B4249544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56204" y="2421953"/>
            <a:ext cx="5879592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117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View of a mountain range">
            <a:extLst>
              <a:ext uri="{FF2B5EF4-FFF2-40B4-BE49-F238E27FC236}">
                <a16:creationId xmlns:a16="http://schemas.microsoft.com/office/drawing/2014/main" id="{1DAC5403-E1D0-4032-A9FE-410B2982643C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46C517-01CF-4924-81A5-DAD4CE0BF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70000"/>
                </a:schemeClr>
              </a:gs>
              <a:gs pos="100000">
                <a:schemeClr val="accent3">
                  <a:alpha val="7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7021" y="2107415"/>
            <a:ext cx="10117959" cy="2281355"/>
          </a:xfrm>
        </p:spPr>
        <p:txBody>
          <a:bodyPr>
            <a:no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91BBC0-FAFE-4A57-9925-6182B74C4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79848" y="4453465"/>
            <a:ext cx="2432304" cy="64008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214E67-DE9D-42F7-B713-798383BB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021" y="4720036"/>
            <a:ext cx="10117959" cy="1101898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sz="3500" b="0" i="0" dirty="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8553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1B00995-C0FC-4EC6-A9B0-828FB28FC4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1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122F4F2-F130-4DBE-B244-1D59BBE5CD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4CE5575-876A-4335-83ED-6B346DA1B4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5035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747488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1A54DF2-9EE6-43F7-A586-88CA6C62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F82F6E-10E8-4A58-9655-E18D14D790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840863"/>
            <a:ext cx="5157787" cy="664211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2F6C18E-5BCB-42EF-9310-5BD6E011DF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BA2923F-D123-40C6-A193-B86D683D5B5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840863"/>
            <a:ext cx="5183188" cy="6642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305C175-94AC-44DD-9321-0A8DBDF22D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998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09FEF38-E3A7-4527-97CB-AF528BAEBA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457200"/>
            <a:ext cx="6172200" cy="540861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947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39" y="128016"/>
            <a:ext cx="11932919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2105709"/>
            <a:ext cx="374904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C3E675-6E45-4A81-AEA3-D36388222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E4B599D-7641-40C1-8DAE-110A36403CF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77592"/>
            <a:ext cx="3932237" cy="369139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B69B4CE-EB2F-46CF-9A80-64E44E5E9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830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2920" y="1667974"/>
            <a:ext cx="356616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B3756-19E0-4B2F-B1D5-7664E0B38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6306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7776" y="1667974"/>
            <a:ext cx="8156448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84171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60171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84171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77950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01950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0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310399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3103993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3102450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7040" y="5751926"/>
            <a:ext cx="8877920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5070254"/>
            <a:ext cx="259919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5070254"/>
            <a:ext cx="371266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976866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4041034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4041034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E88C711-3D16-496B-BF96-001A0C0A3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82374" y="6430061"/>
            <a:ext cx="241402" cy="197510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3410712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981036"/>
            <a:ext cx="10515600" cy="78263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0604" y="4804366"/>
            <a:ext cx="4050792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4F6DD4A-6071-4D11-ABDB-28EA5AC871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942478"/>
            <a:ext cx="10515600" cy="45908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lang="en-US" sz="2300">
                <a:solidFill>
                  <a:schemeClr val="bg2"/>
                </a:solidFill>
              </a:defRPr>
            </a:lvl1pPr>
          </a:lstStyle>
          <a:p>
            <a:pPr marL="228600" lvl="0" indent="-228600" algn="ctr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47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View of a lake with pine trees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685800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169256"/>
            <a:ext cx="5285914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136036"/>
            <a:ext cx="5285914" cy="857098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026" y="1992586"/>
            <a:ext cx="4428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3100269"/>
            <a:ext cx="5288963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139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Close up view of lake edge with mountain range background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3319272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1093460"/>
            <a:ext cx="5320386" cy="78263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28AD4F5-2320-4533-9EC4-9832091E6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248" y="2060240"/>
            <a:ext cx="5320386" cy="882524"/>
          </a:xfrm>
        </p:spPr>
        <p:txBody>
          <a:bodyPr>
            <a:normAutofit/>
          </a:bodyPr>
          <a:lstStyle>
            <a:lvl1pPr marL="0" indent="0" algn="l">
              <a:buNone/>
              <a:defRPr sz="230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822F33-D675-4E6C-BD09-D9C78365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693" y="1916790"/>
            <a:ext cx="4500000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4B6CBCCA-9781-462D-AF43-C6AAE3D1AA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7897" y="1125545"/>
            <a:ext cx="4707842" cy="1849304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193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99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59649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1" y="2738211"/>
            <a:ext cx="4183650" cy="454353"/>
          </a:xfrm>
        </p:spPr>
        <p:txBody>
          <a:bodyPr>
            <a:noAutofit/>
          </a:bodyPr>
          <a:lstStyle>
            <a:lvl1pPr marL="0" indent="0">
              <a:buNone/>
              <a:defRPr sz="30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59649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7121" y="342850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1752" y="1667974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037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1248" y="3359239"/>
            <a:ext cx="4357688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2081624"/>
            <a:ext cx="4357688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1877" y="3191969"/>
            <a:ext cx="396849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Chart Placeholder 18">
            <a:extLst>
              <a:ext uri="{FF2B5EF4-FFF2-40B4-BE49-F238E27FC236}">
                <a16:creationId xmlns:a16="http://schemas.microsoft.com/office/drawing/2014/main" id="{BE9C98A7-B145-402E-BADA-CE785E3BA99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981371" y="1246188"/>
            <a:ext cx="4284663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2534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B534F865-65DF-4129-9CE5-414E249375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83563" y="3359239"/>
            <a:ext cx="2596896" cy="2252574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62" y="1757774"/>
            <a:ext cx="2669859" cy="1325563"/>
          </a:xfrm>
        </p:spPr>
        <p:txBody>
          <a:bodyPr lIns="0" r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F74C5-9ADD-4AE3-BCA5-88726CC2A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83563" y="3191969"/>
            <a:ext cx="1545336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Table Placeholder 17">
            <a:extLst>
              <a:ext uri="{FF2B5EF4-FFF2-40B4-BE49-F238E27FC236}">
                <a16:creationId xmlns:a16="http://schemas.microsoft.com/office/drawing/2014/main" id="{62814DE5-26B2-4A8E-BA8D-A2E4C5547EB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911225" y="1505433"/>
            <a:ext cx="6561138" cy="384713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0194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3C23D1-BE9A-4E52-9BEF-D55C4CB7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645798" y="6386170"/>
            <a:ext cx="307239" cy="343814"/>
          </a:xfrm>
          <a:prstGeom prst="rect">
            <a:avLst/>
          </a:prstGeom>
          <a:noFill/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0" name="Rectangle 9" descr="View of a lake and mountain range">
            <a:extLst>
              <a:ext uri="{FF2B5EF4-FFF2-40B4-BE49-F238E27FC236}">
                <a16:creationId xmlns:a16="http://schemas.microsoft.com/office/drawing/2014/main" id="{CECF654C-A7AE-4727-9F7F-492670C3E642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rcRect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F3F28-2A24-40B5-AC8C-5A53DC799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236829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1680000" scaled="0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A2807-F7BA-4350-93C3-95213A485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6AE88-305E-4E68-AF8E-10BCB695A1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BAC97E-3C4E-4D04-8A57-DC61E07CB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6">
            <a:extLst>
              <a:ext uri="{FF2B5EF4-FFF2-40B4-BE49-F238E27FC236}">
                <a16:creationId xmlns:a16="http://schemas.microsoft.com/office/drawing/2014/main" id="{B33A3032-1037-4342-827F-CF13499782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1835244"/>
            <a:ext cx="10515599" cy="629105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2300" b="0" i="0">
                <a:solidFill>
                  <a:schemeClr val="bg2"/>
                </a:solidFill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D6F6A17-AFDC-40C7-9D63-50FA052A16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762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IMAGE SLIDE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68B9DC-C6AF-45D4-BBA3-A5EF781E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59708" y="1667974"/>
            <a:ext cx="4672584" cy="36576"/>
          </a:xfrm>
          <a:prstGeom prst="rect">
            <a:avLst/>
          </a:prstGeom>
          <a:solidFill>
            <a:schemeClr val="bg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127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Unpaved road lined with trees, mountain side drive">
            <a:extLst>
              <a:ext uri="{FF2B5EF4-FFF2-40B4-BE49-F238E27FC236}">
                <a16:creationId xmlns:a16="http://schemas.microsoft.com/office/drawing/2014/main" id="{EC40FB52-44A8-43D1-8B33-F4E55A83AC38}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blipFill>
            <a:blip r:embed="rId2"/>
            <a:stretch>
              <a:fillRect l="-17" r="-17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4ACA68-1C2C-4C4D-9CB4-1C8BF3E03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9540" y="128016"/>
            <a:ext cx="11932920" cy="6601968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0000"/>
                </a:schemeClr>
              </a:gs>
              <a:gs pos="100000">
                <a:schemeClr val="accent3">
                  <a:alpha val="80000"/>
                </a:schemeClr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140A0-8435-451E-9A8E-9C33B97E1B1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DD90A-F598-4982-8244-00A2189F77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873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VIDEO SLIDE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E88236-C248-4008-9619-75BCE6D34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08548" y="6114045"/>
            <a:ext cx="374904" cy="374904"/>
          </a:xfrm>
          <a:prstGeom prst="ellipse">
            <a:avLst/>
          </a:pr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97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1279" y="6118484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1184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118484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87" r:id="rId17"/>
    <p:sldLayoutId id="2147483695" r:id="rId18"/>
    <p:sldLayoutId id="2147483688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https://pixnio.com/miscellaneous/fireworks/sparks-hot-celebration-night" TargetMode="External"/><Relationship Id="rId7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ngall.com/celebration-png" TargetMode="External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ebp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microsoft.com/office/2007/relationships/hdphoto" Target="../media/hdphoto2.wdp"/><Relationship Id="rId7" Type="http://schemas.openxmlformats.org/officeDocument/2006/relationships/image" Target="../media/image1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microsoft.com/office/2007/relationships/hdphoto" Target="../media/hdphoto2.wdp"/><Relationship Id="rId7" Type="http://schemas.openxmlformats.org/officeDocument/2006/relationships/image" Target="../media/image1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9E6A30A-590A-48BD-B7FA-83F39C46A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0129" y="2811305"/>
            <a:ext cx="10196974" cy="31325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93FDA9-7FAB-4665-82D1-510097144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1348135" flipH="1">
            <a:off x="6237127" y="3564850"/>
            <a:ext cx="3145696" cy="28963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5857963-8D3D-4F24-B535-54652EE0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020" y="3660806"/>
            <a:ext cx="10117959" cy="149346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hi-IN" dirty="0"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आओ सीखें जैन धर्म </a:t>
            </a:r>
            <a:endParaRPr lang="ru-RU" dirty="0">
              <a:solidFill>
                <a:srgbClr val="00206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365040-03EB-4262-A031-BF8122DA9ED5}"/>
              </a:ext>
            </a:extLst>
          </p:cNvPr>
          <p:cNvSpPr/>
          <p:nvPr/>
        </p:nvSpPr>
        <p:spPr>
          <a:xfrm>
            <a:off x="4540278" y="2597029"/>
            <a:ext cx="791600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2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सांस्कृतिक प्रोग्राम </a:t>
            </a:r>
            <a:endParaRPr lang="en-US" sz="7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43F562-132E-418F-8856-CE04108BCE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5604" b="38329"/>
          <a:stretch/>
        </p:blipFill>
        <p:spPr>
          <a:xfrm>
            <a:off x="6684850" y="353766"/>
            <a:ext cx="4884298" cy="1101898"/>
          </a:xfrm>
          <a:prstGeom prst="rect">
            <a:avLst/>
          </a:prstGeom>
        </p:spPr>
      </p:pic>
      <p:sp>
        <p:nvSpPr>
          <p:cNvPr id="12" name="Rectangle 13">
            <a:extLst>
              <a:ext uri="{FF2B5EF4-FFF2-40B4-BE49-F238E27FC236}">
                <a16:creationId xmlns:a16="http://schemas.microsoft.com/office/drawing/2014/main" id="{EAB33E89-A67A-4226-8D37-F4CC1C02C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56292" y="5798742"/>
            <a:ext cx="4498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2400" dirty="0">
                <a:solidFill>
                  <a:srgbClr val="FFFF99"/>
                </a:solidFill>
              </a:rPr>
              <a:t>निर्देशक - अनिल शास्त्री </a:t>
            </a:r>
            <a:endParaRPr lang="en-US" altLang="en-US" sz="2400" dirty="0">
              <a:solidFill>
                <a:srgbClr val="FFFF9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2400" dirty="0">
                <a:solidFill>
                  <a:srgbClr val="FFFF99"/>
                </a:solidFill>
              </a:rPr>
              <a:t>जयपुर </a:t>
            </a:r>
            <a:endParaRPr lang="en-US" altLang="en-US" sz="2400" dirty="0">
              <a:solidFill>
                <a:srgbClr val="FFFF99"/>
              </a:solidFill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2584158-4FFF-438A-922A-8488E08E9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2898" y="5159049"/>
            <a:ext cx="415934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400" dirty="0">
                <a:solidFill>
                  <a:srgbClr val="FFC000"/>
                </a:solidFill>
              </a:rPr>
              <a:t>संचालक –</a:t>
            </a:r>
            <a:r>
              <a:rPr lang="en-US" altLang="en-US" sz="2400" dirty="0">
                <a:solidFill>
                  <a:srgbClr val="FFC000"/>
                </a:solidFill>
              </a:rPr>
              <a:t> </a:t>
            </a:r>
            <a:r>
              <a:rPr lang="hi-IN" altLang="en-US" sz="2400" dirty="0">
                <a:solidFill>
                  <a:srgbClr val="FFC000"/>
                </a:solidFill>
              </a:rPr>
              <a:t>कु</a:t>
            </a:r>
            <a:r>
              <a:rPr lang="en-US" altLang="en-US" sz="2400" dirty="0">
                <a:solidFill>
                  <a:srgbClr val="FFC000"/>
                </a:solidFill>
              </a:rPr>
              <a:t>.</a:t>
            </a:r>
            <a:r>
              <a:rPr lang="hi-IN" altLang="en-US" sz="2400" dirty="0">
                <a:solidFill>
                  <a:srgbClr val="FFC000"/>
                </a:solidFill>
              </a:rPr>
              <a:t>राजी जैन</a:t>
            </a:r>
            <a:endParaRPr lang="en-US" altLang="en-US" sz="24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400" dirty="0">
                <a:solidFill>
                  <a:srgbClr val="FFC000"/>
                </a:solidFill>
              </a:rPr>
              <a:t> </a:t>
            </a:r>
            <a:r>
              <a:rPr lang="en-US" altLang="en-US" sz="2400" dirty="0">
                <a:solidFill>
                  <a:srgbClr val="FFC000"/>
                </a:solidFill>
              </a:rPr>
              <a:t>                  </a:t>
            </a:r>
            <a:r>
              <a:rPr lang="hi-IN" altLang="en-US" sz="2400" dirty="0">
                <a:solidFill>
                  <a:srgbClr val="FFC000"/>
                </a:solidFill>
              </a:rPr>
              <a:t>गुना </a:t>
            </a:r>
            <a:endParaRPr lang="en-US" altLang="en-US" sz="24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C000"/>
                </a:solidFill>
              </a:rPr>
              <a:t>             </a:t>
            </a:r>
            <a:r>
              <a:rPr lang="hi-IN" altLang="en-US" sz="2400" dirty="0">
                <a:solidFill>
                  <a:srgbClr val="FFC000"/>
                </a:solidFill>
              </a:rPr>
              <a:t>कु.</a:t>
            </a:r>
            <a:r>
              <a:rPr lang="en-US" altLang="en-US" sz="2400" dirty="0">
                <a:solidFill>
                  <a:srgbClr val="FFC000"/>
                </a:solidFill>
              </a:rPr>
              <a:t> </a:t>
            </a:r>
            <a:r>
              <a:rPr lang="hi-IN" altLang="en-US" sz="2400" dirty="0">
                <a:solidFill>
                  <a:srgbClr val="FFC000"/>
                </a:solidFill>
              </a:rPr>
              <a:t>अनुक्रम जैन</a:t>
            </a:r>
            <a:endParaRPr lang="en-US" altLang="en-US" sz="24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C000"/>
                </a:solidFill>
              </a:rPr>
              <a:t>                  </a:t>
            </a:r>
            <a:r>
              <a:rPr lang="hi-IN" altLang="en-US" sz="2400" dirty="0">
                <a:solidFill>
                  <a:srgbClr val="FFC000"/>
                </a:solidFill>
              </a:rPr>
              <a:t>दमोह  </a:t>
            </a:r>
            <a:endParaRPr lang="en-US" altLang="en-US" sz="2400" dirty="0">
              <a:solidFill>
                <a:srgbClr val="FFC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AEBDEF-A862-401D-AB59-2EF48388FD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464" y="222584"/>
            <a:ext cx="2048700" cy="20950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78E173-958D-4ABC-9C7C-46596B38046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594" t="17198" r="11884" b="7826"/>
          <a:stretch/>
        </p:blipFill>
        <p:spPr>
          <a:xfrm>
            <a:off x="4540278" y="292829"/>
            <a:ext cx="1933745" cy="20196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1C33CE-EDA3-49EE-A583-D813A3A6395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5863" t="15616" r="28338" b="12505"/>
          <a:stretch/>
        </p:blipFill>
        <p:spPr>
          <a:xfrm rot="540000">
            <a:off x="2433602" y="310381"/>
            <a:ext cx="1842933" cy="21692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47A148-15B9-4027-B8F8-750CAB1CFFFD}"/>
              </a:ext>
            </a:extLst>
          </p:cNvPr>
          <p:cNvSpPr/>
          <p:nvPr/>
        </p:nvSpPr>
        <p:spPr>
          <a:xfrm>
            <a:off x="372240" y="2597029"/>
            <a:ext cx="3595238" cy="9541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2800" b="1" cap="none" spc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महावीर के संदेशो को जन-जन तक पहुचायेंगे </a:t>
            </a:r>
            <a:endParaRPr lang="en-US" sz="2800" b="1" cap="none" spc="0" dirty="0">
              <a:ln w="6600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D934FB-8032-4B3D-B65E-184C1E875595}"/>
              </a:ext>
            </a:extLst>
          </p:cNvPr>
          <p:cNvSpPr/>
          <p:nvPr/>
        </p:nvSpPr>
        <p:spPr>
          <a:xfrm>
            <a:off x="7348247" y="5798743"/>
            <a:ext cx="557923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डिजाइनिंग  - अविरल जैन       </a:t>
            </a:r>
          </a:p>
          <a:p>
            <a:pPr algn="ctr"/>
            <a:r>
              <a:rPr lang="hi-IN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               बीना </a:t>
            </a:r>
            <a:endParaRPr lang="en-US" sz="2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2316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200" dirty="0"/>
              <a:t>नय</a:t>
            </a:r>
            <a:r>
              <a:rPr lang="hi-IN" sz="3200" u="sng" dirty="0">
                <a:solidFill>
                  <a:srgbClr val="FF0000"/>
                </a:solidFill>
              </a:rPr>
              <a:t>ना</a:t>
            </a:r>
            <a:r>
              <a:rPr lang="hi-IN" sz="3200" dirty="0"/>
              <a:t> </a:t>
            </a:r>
            <a:r>
              <a:rPr lang="hi-IN" sz="3200" u="sng" dirty="0">
                <a:solidFill>
                  <a:srgbClr val="FF0000"/>
                </a:solidFill>
              </a:rPr>
              <a:t>ग</a:t>
            </a:r>
            <a:r>
              <a:rPr lang="hi-IN" sz="3200" dirty="0"/>
              <a:t>रीबों की मदद करने हरदम तैयार है</a:t>
            </a:r>
            <a:endParaRPr lang="en-US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824870" y="111422"/>
            <a:ext cx="5247861" cy="66074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69548E-0D12-4314-8053-9D60E9A0E26B}"/>
              </a:ext>
            </a:extLst>
          </p:cNvPr>
          <p:cNvSpPr/>
          <p:nvPr/>
        </p:nvSpPr>
        <p:spPr>
          <a:xfrm>
            <a:off x="855031" y="4408457"/>
            <a:ext cx="5152373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 –</a:t>
            </a:r>
            <a:r>
              <a:rPr lang="hi-IN" sz="5400" dirty="0"/>
              <a:t> नाग </a:t>
            </a:r>
            <a:endParaRPr lang="en-US" sz="5400" dirty="0"/>
          </a:p>
          <a:p>
            <a:pPr algn="ctr"/>
            <a:r>
              <a:rPr lang="hi-IN" sz="5400" dirty="0"/>
              <a:t>पारसनाथ भगवान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3179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निहिर णमोकार मंत्र का जाप </a:t>
            </a:r>
            <a:r>
              <a:rPr lang="en-US" sz="3600" dirty="0"/>
              <a:t> </a:t>
            </a:r>
            <a:r>
              <a:rPr lang="hi-IN" sz="3600" dirty="0"/>
              <a:t>कर रहा है</a:t>
            </a:r>
            <a:endParaRPr lang="en-US" sz="6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010400" y="0"/>
            <a:ext cx="5181599" cy="673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0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नि</a:t>
            </a:r>
            <a:r>
              <a:rPr lang="hi-IN" sz="3600" u="sng" dirty="0">
                <a:solidFill>
                  <a:srgbClr val="FF0000"/>
                </a:solidFill>
              </a:rPr>
              <a:t>हिर</a:t>
            </a:r>
            <a:r>
              <a:rPr lang="hi-IN" sz="3600" dirty="0"/>
              <a:t>  </a:t>
            </a:r>
            <a:r>
              <a:rPr lang="hi-IN" sz="3600" u="sng" dirty="0">
                <a:solidFill>
                  <a:srgbClr val="FF0000"/>
                </a:solidFill>
              </a:rPr>
              <a:t>ण</a:t>
            </a:r>
            <a:r>
              <a:rPr lang="hi-IN" sz="3600" dirty="0"/>
              <a:t>मोकार मंत्र का जाप </a:t>
            </a:r>
            <a:r>
              <a:rPr lang="en-US" sz="3600" dirty="0"/>
              <a:t> </a:t>
            </a:r>
            <a:r>
              <a:rPr lang="hi-IN" sz="3600" dirty="0"/>
              <a:t>कर रहा है</a:t>
            </a:r>
            <a:endParaRPr lang="en-US" sz="6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366"/>
          <a:stretch/>
        </p:blipFill>
        <p:spPr>
          <a:xfrm>
            <a:off x="6957391" y="165367"/>
            <a:ext cx="5234609" cy="65799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03401B-6732-41A3-8EA7-E06EB55A8FAE}"/>
              </a:ext>
            </a:extLst>
          </p:cNvPr>
          <p:cNvSpPr/>
          <p:nvPr/>
        </p:nvSpPr>
        <p:spPr>
          <a:xfrm>
            <a:off x="887893" y="4408457"/>
            <a:ext cx="5086649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 –</a:t>
            </a:r>
            <a:r>
              <a:rPr lang="hi-IN" sz="5400" dirty="0"/>
              <a:t> हिरण </a:t>
            </a:r>
            <a:endParaRPr lang="en-US" sz="5400" dirty="0"/>
          </a:p>
          <a:p>
            <a:pPr algn="ctr"/>
            <a:r>
              <a:rPr lang="hi-IN" sz="5400" dirty="0"/>
              <a:t>शांतिनाथ भगवान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701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4000" dirty="0"/>
              <a:t>सारे शीशे रगड़ रगड़ कर साफ़ करो </a:t>
            </a:r>
            <a:endParaRPr lang="en-US" sz="8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933"/>
          <a:stretch/>
        </p:blipFill>
        <p:spPr>
          <a:xfrm>
            <a:off x="7010401" y="0"/>
            <a:ext cx="5181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4000" dirty="0"/>
              <a:t>सारे शी</a:t>
            </a:r>
            <a:r>
              <a:rPr lang="hi-IN" sz="4000" u="sng" dirty="0">
                <a:solidFill>
                  <a:srgbClr val="FF0000"/>
                </a:solidFill>
              </a:rPr>
              <a:t>शे</a:t>
            </a:r>
            <a:r>
              <a:rPr lang="hi-IN" sz="4000" dirty="0"/>
              <a:t> </a:t>
            </a:r>
            <a:r>
              <a:rPr lang="hi-IN" sz="4000" u="sng" dirty="0">
                <a:solidFill>
                  <a:srgbClr val="FF0000"/>
                </a:solidFill>
              </a:rPr>
              <a:t>र</a:t>
            </a:r>
            <a:r>
              <a:rPr lang="hi-IN" sz="4000" dirty="0"/>
              <a:t>गड़ रगड़ कर साफ़ करो </a:t>
            </a:r>
            <a:endParaRPr lang="en-US" sz="8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2727EB-2045-4390-A2EE-1D2F08F65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52444" y1="41889" x2="52444" y2="41889"/>
                        <a14:backgroundMark x1="53778" y1="44667" x2="53778" y2="44667"/>
                        <a14:backgroundMark x1="62556" y1="44222" x2="62556" y2="44222"/>
                        <a14:backgroundMark x1="60667" y1="44222" x2="60667" y2="44222"/>
                        <a14:backgroundMark x1="67222" y1="46222" x2="67222" y2="46222"/>
                        <a14:backgroundMark x1="76444" y1="59889" x2="76444" y2="59889"/>
                        <a14:backgroundMark x1="77000" y1="63111" x2="77000" y2="63111"/>
                        <a14:backgroundMark x1="79111" y1="67889" x2="79111" y2="67889"/>
                        <a14:backgroundMark x1="79111" y1="69667" x2="79111" y2="69667"/>
                        <a14:backgroundMark x1="81333" y1="70778" x2="81333" y2="70778"/>
                        <a14:backgroundMark x1="82667" y1="72222" x2="82667" y2="72222"/>
                        <a14:backgroundMark x1="86333" y1="72222" x2="86333" y2="72222"/>
                        <a14:backgroundMark x1="56333" y1="81111" x2="56333" y2="81111"/>
                        <a14:backgroundMark x1="31222" y1="75444" x2="31222" y2="75444"/>
                        <a14:backgroundMark x1="28111" y1="82333" x2="28111" y2="82333"/>
                        <a14:backgroundMark x1="20333" y1="71000" x2="20333" y2="71000"/>
                        <a14:backgroundMark x1="21667" y1="12444" x2="21667" y2="12444"/>
                        <a14:backgroundMark x1="19333" y1="13444" x2="19333" y2="13444"/>
                        <a14:backgroundMark x1="15778" y1="21444" x2="15778" y2="21444"/>
                        <a14:backgroundMark x1="19556" y1="18222" x2="19556" y2="18222"/>
                        <a14:backgroundMark x1="16222" y1="29111" x2="16222" y2="29111"/>
                        <a14:backgroundMark x1="18889" y1="39444" x2="18889" y2="39444"/>
                        <a14:backgroundMark x1="19556" y1="52000" x2="19556" y2="52000"/>
                        <a14:backgroundMark x1="19889" y1="55333" x2="19889" y2="55333"/>
                        <a14:backgroundMark x1="44111" y1="72778" x2="44111" y2="72778"/>
                        <a14:backgroundMark x1="42667" y1="70667" x2="42667" y2="70667"/>
                        <a14:backgroundMark x1="37667" y1="69444" x2="37667" y2="69444"/>
                        <a14:backgroundMark x1="12667" y1="85667" x2="12667" y2="85667"/>
                        <a14:backgroundMark x1="79889" y1="75778" x2="79889" y2="75778"/>
                        <a14:backgroundMark x1="79111" y1="77000" x2="79111" y2="77000"/>
                        <a14:backgroundMark x1="72889" y1="78556" x2="72889" y2="78556"/>
                        <a14:backgroundMark x1="72556" y1="82111" x2="72556" y2="82111"/>
                        <a14:backgroundMark x1="65889" y1="70667" x2="65889" y2="70667"/>
                        <a14:backgroundMark x1="65667" y1="68000" x2="65667" y2="68000"/>
                        <a14:backgroundMark x1="46222" y1="78333" x2="46222" y2="78333"/>
                        <a14:backgroundMark x1="44889" y1="87667" x2="44889" y2="87667"/>
                        <a14:backgroundMark x1="46222" y1="86111" x2="46222" y2="86111"/>
                        <a14:backgroundMark x1="75667" y1="54333" x2="75667" y2="54333"/>
                        <a14:backgroundMark x1="56556" y1="84889" x2="56556" y2="84889"/>
                        <a14:backgroundMark x1="56333" y1="84111" x2="56333" y2="84111"/>
                        <a14:backgroundMark x1="56333" y1="83667" x2="56333" y2="83667"/>
                        <a14:backgroundMark x1="65111" y1="79222" x2="65111" y2="79222"/>
                        <a14:backgroundMark x1="65889" y1="78556" x2="65889" y2="78556"/>
                        <a14:backgroundMark x1="56333" y1="76778" x2="56333" y2="76778"/>
                        <a14:backgroundMark x1="57333" y1="75333" x2="57333" y2="75333"/>
                        <a14:backgroundMark x1="80111" y1="74111" x2="80111" y2="74111"/>
                        <a14:backgroundMark x1="78333" y1="73222" x2="78333" y2="73222"/>
                        <a14:backgroundMark x1="77556" y1="66778" x2="77556" y2="66778"/>
                        <a14:backgroundMark x1="77556" y1="67000" x2="77556" y2="67000"/>
                        <a14:backgroundMark x1="52444" y1="35444" x2="52444" y2="35444"/>
                        <a14:backgroundMark x1="50556" y1="29444" x2="50556" y2="29444"/>
                        <a14:backgroundMark x1="14222" y1="24333" x2="14222" y2="24333"/>
                        <a14:backgroundMark x1="44889" y1="15333" x2="44889" y2="15333"/>
                        <a14:backgroundMark x1="25556" y1="88556" x2="25556" y2="88556"/>
                        <a14:backgroundMark x1="19778" y1="78556" x2="19778" y2="78556"/>
                        <a14:backgroundMark x1="17556" y1="84000" x2="17556" y2="84000"/>
                        <a14:backgroundMark x1="27556" y1="84333" x2="27556" y2="84333"/>
                        <a14:backgroundMark x1="20889" y1="65556" x2="20889" y2="65556"/>
                        <a14:backgroundMark x1="30000" y1="77111" x2="30000" y2="77111"/>
                        <a14:backgroundMark x1="61889" y1="85778" x2="61889" y2="85778"/>
                        <a14:backgroundMark x1="69556" y1="47667" x2="69556" y2="47667"/>
                        <a14:backgroundMark x1="63778" y1="80667" x2="63778" y2="80667"/>
                        <a14:backgroundMark x1="57333" y1="81889" x2="57333" y2="81889"/>
                        <a14:backgroundMark x1="57333" y1="81889" x2="57333" y2="81889"/>
                        <a14:backgroundMark x1="75000" y1="53778" x2="75000" y2="53778"/>
                        <a14:backgroundMark x1="31778" y1="71111" x2="31778" y2="71111"/>
                        <a14:backgroundMark x1="32111" y1="67333" x2="32111" y2="67333"/>
                        <a14:backgroundMark x1="34222" y1="67778" x2="34222" y2="67778"/>
                        <a14:backgroundMark x1="40556" y1="69889" x2="40556" y2="69889"/>
                        <a14:backgroundMark x1="65444" y1="67222" x2="65444" y2="67222"/>
                        <a14:backgroundMark x1="66444" y1="69111" x2="66444" y2="69111"/>
                        <a14:backgroundMark x1="27444" y1="83444" x2="27444" y2="83444"/>
                        <a14:backgroundMark x1="26333" y1="86000" x2="26333" y2="86000"/>
                        <a14:backgroundMark x1="50556" y1="41222" x2="50556" y2="41222"/>
                        <a14:backgroundMark x1="48778" y1="23444" x2="48778" y2="23444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959255" y="80077"/>
            <a:ext cx="5126728" cy="66785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1EED64-6AE0-43CE-80BB-6706A294BFC6}"/>
              </a:ext>
            </a:extLst>
          </p:cNvPr>
          <p:cNvSpPr/>
          <p:nvPr/>
        </p:nvSpPr>
        <p:spPr>
          <a:xfrm>
            <a:off x="970447" y="4408457"/>
            <a:ext cx="4921539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 –</a:t>
            </a:r>
            <a:r>
              <a:rPr lang="hi-IN" sz="5400" dirty="0"/>
              <a:t>शेर </a:t>
            </a:r>
            <a:endParaRPr lang="en-US" sz="5400" dirty="0"/>
          </a:p>
          <a:p>
            <a:pPr algn="ctr"/>
            <a:r>
              <a:rPr lang="hi-IN" sz="5400" dirty="0"/>
              <a:t>महावीर भगवान 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1544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फलों का राजा आम गरमी के मौसम में आता है</a:t>
            </a:r>
            <a:endParaRPr lang="en-US" sz="9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8" r="2556"/>
          <a:stretch/>
        </p:blipFill>
        <p:spPr>
          <a:xfrm>
            <a:off x="6329881" y="0"/>
            <a:ext cx="6392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21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फलों का राजा आम गरमी के मौसम में आता है</a:t>
            </a:r>
            <a:endParaRPr lang="en-US" sz="9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FAAD11-3168-4B5B-8A39-225FF379606B}"/>
              </a:ext>
            </a:extLst>
          </p:cNvPr>
          <p:cNvSpPr/>
          <p:nvPr/>
        </p:nvSpPr>
        <p:spPr>
          <a:xfrm>
            <a:off x="1537108" y="4408457"/>
            <a:ext cx="3788217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 –</a:t>
            </a:r>
            <a:r>
              <a:rPr lang="hi-IN" sz="5400" dirty="0"/>
              <a:t>मगर </a:t>
            </a:r>
            <a:endParaRPr lang="en-US" sz="5400" dirty="0"/>
          </a:p>
          <a:p>
            <a:pPr algn="ctr"/>
            <a:r>
              <a:rPr lang="hi-IN" sz="5400" dirty="0"/>
              <a:t>पुष्पदंत जी 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569638-8FA2-4975-A218-ED52D457C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675" y="165652"/>
            <a:ext cx="5219308" cy="669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81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 lnSpcReduction="10000"/>
          </a:bodyPr>
          <a:lstStyle/>
          <a:p>
            <a:r>
              <a:rPr lang="hi-IN" sz="4400" dirty="0"/>
              <a:t>शोभा कागज जहाज से खेल रही है</a:t>
            </a:r>
            <a:endParaRPr lang="en-US" sz="19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2995" r="12995"/>
          <a:stretch/>
        </p:blipFill>
        <p:spPr>
          <a:xfrm>
            <a:off x="7010401" y="0"/>
            <a:ext cx="5075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03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53306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शोभा का</a:t>
            </a:r>
            <a:r>
              <a:rPr lang="hi-IN" sz="3600" u="sng" dirty="0">
                <a:solidFill>
                  <a:srgbClr val="FF0000"/>
                </a:solidFill>
              </a:rPr>
              <a:t>गज</a:t>
            </a:r>
            <a:r>
              <a:rPr lang="hi-IN" sz="3600" dirty="0"/>
              <a:t> जहाज से खेल रही है</a:t>
            </a:r>
            <a:endParaRPr lang="en-US" sz="163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FAAD11-3168-4B5B-8A39-225FF379606B}"/>
              </a:ext>
            </a:extLst>
          </p:cNvPr>
          <p:cNvSpPr/>
          <p:nvPr/>
        </p:nvSpPr>
        <p:spPr>
          <a:xfrm>
            <a:off x="1008920" y="4408457"/>
            <a:ext cx="4844595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hi-IN" sz="5400" dirty="0"/>
              <a:t>गज</a:t>
            </a:r>
            <a:endParaRPr lang="en-US" sz="5400" dirty="0"/>
          </a:p>
          <a:p>
            <a:pPr algn="ctr"/>
            <a:r>
              <a:rPr lang="hi-IN" sz="5400" dirty="0"/>
              <a:t> अजित नाथ जी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569638-8FA2-4975-A218-ED52D457CF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21"/>
          <a:stretch/>
        </p:blipFill>
        <p:spPr>
          <a:xfrm>
            <a:off x="6866675" y="145774"/>
            <a:ext cx="5219308" cy="658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35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मैंने एक संकल्प वृक्ष को साक्षी मानकर किया</a:t>
            </a:r>
            <a:endParaRPr lang="en-US" sz="19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42" t="-531" r="34087" b="7391"/>
          <a:stretch/>
        </p:blipFill>
        <p:spPr>
          <a:xfrm>
            <a:off x="6581049" y="96060"/>
            <a:ext cx="5565913" cy="660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33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2BBAB-4628-42F5-BF78-BE0E5947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0855" y="5571650"/>
            <a:ext cx="10090287" cy="606659"/>
          </a:xfrm>
        </p:spPr>
        <p:txBody>
          <a:bodyPr/>
          <a:lstStyle/>
          <a:p>
            <a:r>
              <a:rPr lang="hi-IN" dirty="0"/>
              <a:t>वर्ल्ड जैन पाठशाला</a:t>
            </a:r>
            <a:r>
              <a:rPr lang="en-US" dirty="0"/>
              <a:t> </a:t>
            </a:r>
            <a:r>
              <a:rPr lang="hi-IN" dirty="0"/>
              <a:t>टीम </a:t>
            </a:r>
            <a:endParaRPr lang="en-US" dirty="0"/>
          </a:p>
          <a:p>
            <a:r>
              <a:rPr lang="hi-IN" dirty="0"/>
              <a:t>जय</a:t>
            </a:r>
            <a:r>
              <a:rPr lang="en-US" dirty="0"/>
              <a:t>-</a:t>
            </a:r>
            <a:r>
              <a:rPr lang="hi-IN" dirty="0"/>
              <a:t>जिनेन्द्र 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21AB4-1CF0-4825-926E-5207D64C26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12232" y="5131388"/>
            <a:ext cx="4367531" cy="288000"/>
          </a:xfrm>
        </p:spPr>
        <p:txBody>
          <a:bodyPr/>
          <a:lstStyle/>
          <a:p>
            <a:r>
              <a:rPr lang="hi-IN" dirty="0"/>
              <a:t>आयोजक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685C30-C819-4B9C-A4CA-B746F39B1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14684" t="21423" r="21938" b="17558"/>
          <a:stretch/>
        </p:blipFill>
        <p:spPr>
          <a:xfrm>
            <a:off x="278135" y="1629757"/>
            <a:ext cx="1908314" cy="203878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EA7663-87C7-4045-B303-13F114396B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39" t="8787" r="13596" b="26483"/>
          <a:stretch/>
        </p:blipFill>
        <p:spPr>
          <a:xfrm>
            <a:off x="4899789" y="1652772"/>
            <a:ext cx="1798530" cy="203878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12086B35-F75C-483D-98FF-9052A030C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50585" y="3819398"/>
            <a:ext cx="31657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1600" dirty="0">
                <a:solidFill>
                  <a:srgbClr val="FFFF99"/>
                </a:solidFill>
              </a:rPr>
              <a:t>निर्देशक </a:t>
            </a:r>
            <a:endParaRPr lang="en-US" altLang="en-US" sz="1600" dirty="0">
              <a:solidFill>
                <a:srgbClr val="FFFF9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1600" dirty="0">
                <a:solidFill>
                  <a:srgbClr val="FFFF99"/>
                </a:solidFill>
              </a:rPr>
              <a:t>अनिल शास्त्री </a:t>
            </a:r>
            <a:endParaRPr lang="en-US" altLang="en-US" sz="1600" dirty="0">
              <a:solidFill>
                <a:srgbClr val="FFFF9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1600" dirty="0">
                <a:solidFill>
                  <a:srgbClr val="FFFF99"/>
                </a:solidFill>
              </a:rPr>
              <a:t>जयपुर </a:t>
            </a:r>
            <a:endParaRPr lang="en-US" altLang="en-US" sz="1600" dirty="0">
              <a:solidFill>
                <a:srgbClr val="FFFF99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A6D3E7-AD73-478B-A2EB-63ECF7975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530" y="1629757"/>
            <a:ext cx="2011487" cy="203878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D9D948-FDC0-42FE-AB74-801F0DEC19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493" t="11836"/>
          <a:stretch/>
        </p:blipFill>
        <p:spPr>
          <a:xfrm>
            <a:off x="7170694" y="1689698"/>
            <a:ext cx="2011487" cy="1985443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857EF0-0E10-4CA2-8DB9-C5CAB7A5EC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4686"/>
          <a:stretch/>
        </p:blipFill>
        <p:spPr>
          <a:xfrm>
            <a:off x="9609733" y="1760127"/>
            <a:ext cx="1852462" cy="1985442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TextBox 14">
            <a:extLst>
              <a:ext uri="{FF2B5EF4-FFF2-40B4-BE49-F238E27FC236}">
                <a16:creationId xmlns:a16="http://schemas.microsoft.com/office/drawing/2014/main" id="{2A73CE0F-8B72-4089-B399-4697EF446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682" y="3727064"/>
            <a:ext cx="41593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C000"/>
                </a:solidFill>
              </a:rPr>
              <a:t>  </a:t>
            </a:r>
            <a:r>
              <a:rPr lang="hi-IN" altLang="en-US" sz="2000" dirty="0">
                <a:solidFill>
                  <a:srgbClr val="FFC000"/>
                </a:solidFill>
              </a:rPr>
              <a:t>संचालक</a:t>
            </a:r>
            <a:endParaRPr lang="en-US" altLang="en-US" sz="20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000" dirty="0">
                <a:solidFill>
                  <a:srgbClr val="FFC000"/>
                </a:solidFill>
              </a:rPr>
              <a:t>कु</a:t>
            </a:r>
            <a:r>
              <a:rPr lang="en-US" altLang="en-US" sz="2000" dirty="0">
                <a:solidFill>
                  <a:srgbClr val="FFC000"/>
                </a:solidFill>
              </a:rPr>
              <a:t>.</a:t>
            </a:r>
            <a:r>
              <a:rPr lang="hi-IN" altLang="en-US" sz="2000" dirty="0">
                <a:solidFill>
                  <a:srgbClr val="FFC000"/>
                </a:solidFill>
              </a:rPr>
              <a:t>राजी जैन</a:t>
            </a:r>
            <a:endParaRPr lang="en-US" altLang="en-US" sz="20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000" dirty="0">
                <a:solidFill>
                  <a:srgbClr val="FFC000"/>
                </a:solidFill>
              </a:rPr>
              <a:t> </a:t>
            </a:r>
            <a:r>
              <a:rPr lang="en-US" altLang="en-US" sz="2000" dirty="0">
                <a:solidFill>
                  <a:srgbClr val="FFC000"/>
                </a:solidFill>
              </a:rPr>
              <a:t> </a:t>
            </a:r>
            <a:r>
              <a:rPr lang="hi-IN" altLang="en-US" sz="2000" dirty="0">
                <a:solidFill>
                  <a:srgbClr val="FFC000"/>
                </a:solidFill>
              </a:rPr>
              <a:t>गुना </a:t>
            </a:r>
            <a:endParaRPr lang="en-US" altLang="en-US" sz="2000" dirty="0">
              <a:solidFill>
                <a:srgbClr val="FFC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81B3D2-7405-49B3-9800-34CCDA9F9473}"/>
              </a:ext>
            </a:extLst>
          </p:cNvPr>
          <p:cNvSpPr txBox="1"/>
          <p:nvPr/>
        </p:nvSpPr>
        <p:spPr>
          <a:xfrm>
            <a:off x="5094028" y="3785584"/>
            <a:ext cx="62682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C000"/>
                </a:solidFill>
              </a:rPr>
              <a:t>    </a:t>
            </a:r>
            <a:r>
              <a:rPr lang="hi-IN" altLang="en-US" sz="2000" dirty="0">
                <a:solidFill>
                  <a:srgbClr val="FFC000"/>
                </a:solidFill>
              </a:rPr>
              <a:t>संचालक</a:t>
            </a:r>
            <a:r>
              <a:rPr lang="en-US" altLang="en-US" sz="2000" dirty="0">
                <a:solidFill>
                  <a:srgbClr val="FFC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000" dirty="0">
                <a:solidFill>
                  <a:srgbClr val="FFC000"/>
                </a:solidFill>
              </a:rPr>
              <a:t>कु.</a:t>
            </a:r>
            <a:r>
              <a:rPr lang="en-US" altLang="en-US" sz="2000" dirty="0">
                <a:solidFill>
                  <a:srgbClr val="FFC000"/>
                </a:solidFill>
              </a:rPr>
              <a:t> </a:t>
            </a:r>
            <a:r>
              <a:rPr lang="hi-IN" altLang="en-US" sz="2000" dirty="0">
                <a:solidFill>
                  <a:srgbClr val="FFC000"/>
                </a:solidFill>
              </a:rPr>
              <a:t>अनुक्रम जैन</a:t>
            </a:r>
            <a:endParaRPr lang="en-US" altLang="en-US" sz="20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C000"/>
                </a:solidFill>
              </a:rPr>
              <a:t>     </a:t>
            </a:r>
            <a:r>
              <a:rPr lang="hi-IN" altLang="en-US" sz="2000" dirty="0">
                <a:solidFill>
                  <a:srgbClr val="FFC000"/>
                </a:solidFill>
              </a:rPr>
              <a:t>दमोह  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84F861-5CE6-4F7F-9EA2-59A2B1030E4F}"/>
              </a:ext>
            </a:extLst>
          </p:cNvPr>
          <p:cNvSpPr txBox="1"/>
          <p:nvPr/>
        </p:nvSpPr>
        <p:spPr>
          <a:xfrm>
            <a:off x="7401825" y="3822585"/>
            <a:ext cx="62682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डिजाइनिंग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अविरल जैन       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बीना 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7099E7-2847-4A6E-9CCB-A4C2F46A1767}"/>
              </a:ext>
            </a:extLst>
          </p:cNvPr>
          <p:cNvSpPr txBox="1"/>
          <p:nvPr/>
        </p:nvSpPr>
        <p:spPr>
          <a:xfrm>
            <a:off x="7097973" y="3794821"/>
            <a:ext cx="19274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सहयोग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नभ जैन </a:t>
            </a: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गुना</a:t>
            </a: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                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CB6BEB-7DC8-41DD-8F4F-72C81F038A5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604" b="38329"/>
          <a:stretch/>
        </p:blipFill>
        <p:spPr>
          <a:xfrm>
            <a:off x="3396233" y="375597"/>
            <a:ext cx="4884298" cy="11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4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53306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600" dirty="0"/>
              <a:t>मैंने एक सं</a:t>
            </a:r>
            <a:r>
              <a:rPr lang="hi-IN" sz="3600" u="sng" dirty="0">
                <a:solidFill>
                  <a:srgbClr val="FF0000"/>
                </a:solidFill>
              </a:rPr>
              <a:t>कल्प</a:t>
            </a:r>
            <a:r>
              <a:rPr lang="hi-IN" sz="3600" dirty="0"/>
              <a:t> </a:t>
            </a:r>
            <a:r>
              <a:rPr lang="hi-IN" sz="3600" u="sng" dirty="0">
                <a:solidFill>
                  <a:srgbClr val="FF0000"/>
                </a:solidFill>
              </a:rPr>
              <a:t>वृक्ष</a:t>
            </a:r>
            <a:r>
              <a:rPr lang="hi-IN" sz="3600" dirty="0"/>
              <a:t> को साक्षी मानकर किया</a:t>
            </a:r>
            <a:endParaRPr lang="en-US" sz="199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FAAD11-3168-4B5B-8A39-225FF379606B}"/>
              </a:ext>
            </a:extLst>
          </p:cNvPr>
          <p:cNvSpPr/>
          <p:nvPr/>
        </p:nvSpPr>
        <p:spPr>
          <a:xfrm>
            <a:off x="1235744" y="4408457"/>
            <a:ext cx="4390946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hi-IN" sz="5400" dirty="0"/>
              <a:t>कल्पवृक्ष</a:t>
            </a:r>
            <a:endParaRPr lang="en-US" sz="5400" dirty="0"/>
          </a:p>
          <a:p>
            <a:pPr algn="ctr"/>
            <a:r>
              <a:rPr lang="hi-IN" sz="5400" dirty="0"/>
              <a:t> शीतलनाथ जी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569638-8FA2-4975-A218-ED52D457CF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593" r="21593"/>
          <a:stretch/>
        </p:blipFill>
        <p:spPr>
          <a:xfrm>
            <a:off x="6866675" y="145774"/>
            <a:ext cx="5219308" cy="658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26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BB3C00-5AF5-41C6-BF4B-814710AEAB80}"/>
              </a:ext>
            </a:extLst>
          </p:cNvPr>
          <p:cNvSpPr/>
          <p:nvPr/>
        </p:nvSpPr>
        <p:spPr>
          <a:xfrm>
            <a:off x="4024267" y="983991"/>
            <a:ext cx="348800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Round-2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803A85-6C37-40B9-BACA-0AF0B3A7CCEA}"/>
              </a:ext>
            </a:extLst>
          </p:cNvPr>
          <p:cNvSpPr/>
          <p:nvPr/>
        </p:nvSpPr>
        <p:spPr>
          <a:xfrm>
            <a:off x="1519196" y="2521391"/>
            <a:ext cx="9153608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dirty="0">
                <a:solidFill>
                  <a:srgbClr val="FFFF00"/>
                </a:solidFill>
              </a:rPr>
              <a:t>Jumble Word</a:t>
            </a:r>
            <a:endParaRPr lang="en-US" sz="9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6716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E7209B-EA97-4E46-B935-409525612C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BB3C00-5AF5-41C6-BF4B-814710AEAB80}"/>
              </a:ext>
            </a:extLst>
          </p:cNvPr>
          <p:cNvSpPr/>
          <p:nvPr/>
        </p:nvSpPr>
        <p:spPr>
          <a:xfrm>
            <a:off x="4489792" y="1160928"/>
            <a:ext cx="2662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Round-2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0F2BEC-2E73-4535-87FD-8BD0AD53138B}"/>
              </a:ext>
            </a:extLst>
          </p:cNvPr>
          <p:cNvSpPr/>
          <p:nvPr/>
        </p:nvSpPr>
        <p:spPr>
          <a:xfrm>
            <a:off x="2403691" y="3283226"/>
            <a:ext cx="7199087" cy="36933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Example – </a:t>
            </a:r>
            <a:r>
              <a:rPr lang="hi-IN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शा</a:t>
            </a:r>
            <a:r>
              <a:rPr lang="en-US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hi-IN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मो</a:t>
            </a:r>
            <a:r>
              <a:rPr lang="en-US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hi-IN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स्त्र</a:t>
            </a:r>
            <a:r>
              <a:rPr lang="en-US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hi-IN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क्ष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Ans.- </a:t>
            </a:r>
            <a:r>
              <a:rPr lang="hi-IN" sz="6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मोक्षशास्त्र </a:t>
            </a:r>
            <a:r>
              <a:rPr lang="hi-IN" sz="6000" b="1" cap="none" spc="50" dirty="0">
                <a:ln w="9525" cmpd="sng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endParaRPr lang="en-US" sz="6000" b="1" cap="none" spc="50" dirty="0">
              <a:ln w="9525" cmpd="sng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9978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13800" dirty="0">
                <a:solidFill>
                  <a:srgbClr val="00B0F0"/>
                </a:solidFill>
              </a:rPr>
              <a:t>णी जि न वा</a:t>
            </a:r>
            <a:endParaRPr lang="en-US" sz="138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7471" y="2597244"/>
            <a:ext cx="10515599" cy="2763260"/>
          </a:xfrm>
          <a:prstGeom prst="doubleWave">
            <a:avLst/>
          </a:prstGeom>
          <a:solidFill>
            <a:srgbClr val="FF0000"/>
          </a:solidFill>
        </p:spPr>
        <p:txBody>
          <a:bodyPr/>
          <a:lstStyle/>
          <a:p>
            <a:r>
              <a:rPr lang="hi-IN" sz="16600" dirty="0"/>
              <a:t>जिनवाणी</a:t>
            </a:r>
            <a:endParaRPr lang="en-US" sz="16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43905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13800" dirty="0">
                <a:solidFill>
                  <a:srgbClr val="00B0F0"/>
                </a:solidFill>
              </a:rPr>
              <a:t>र य नि म सा</a:t>
            </a:r>
            <a:endParaRPr lang="en-US" sz="287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16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7471" y="2597244"/>
            <a:ext cx="10515599" cy="2763260"/>
          </a:xfrm>
          <a:prstGeom prst="doubleWave">
            <a:avLst/>
          </a:prstGeom>
          <a:solidFill>
            <a:srgbClr val="FF0000"/>
          </a:solidFill>
        </p:spPr>
        <p:txBody>
          <a:bodyPr/>
          <a:lstStyle/>
          <a:p>
            <a:r>
              <a:rPr lang="hi-IN" sz="16600" dirty="0"/>
              <a:t>नियमसार</a:t>
            </a:r>
            <a:endParaRPr lang="en-US" sz="413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257945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16600" dirty="0">
                <a:solidFill>
                  <a:srgbClr val="00B0F0"/>
                </a:solidFill>
              </a:rPr>
              <a:t>च आ</a:t>
            </a:r>
            <a:r>
              <a:rPr lang="en-US" sz="16600" dirty="0">
                <a:solidFill>
                  <a:srgbClr val="00B0F0"/>
                </a:solidFill>
              </a:rPr>
              <a:t> </a:t>
            </a:r>
            <a:r>
              <a:rPr lang="hi-IN" sz="16600" dirty="0">
                <a:solidFill>
                  <a:srgbClr val="00B0F0"/>
                </a:solidFill>
              </a:rPr>
              <a:t>किं न</a:t>
            </a:r>
            <a:endParaRPr lang="en-US" sz="714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982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2610" y="2544416"/>
            <a:ext cx="10919790" cy="2816087"/>
          </a:xfrm>
          <a:prstGeom prst="doubleWave">
            <a:avLst>
              <a:gd name="adj1" fmla="val 6250"/>
              <a:gd name="adj2" fmla="val 485"/>
            </a:avLst>
          </a:prstGeom>
          <a:solidFill>
            <a:srgbClr val="FF0000"/>
          </a:solidFill>
        </p:spPr>
        <p:txBody>
          <a:bodyPr/>
          <a:lstStyle/>
          <a:p>
            <a:r>
              <a:rPr lang="hi-IN" sz="16600" dirty="0"/>
              <a:t>आकिंचन</a:t>
            </a:r>
            <a:endParaRPr lang="en-US" sz="10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46519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9600" dirty="0">
                <a:solidFill>
                  <a:srgbClr val="00B0F0"/>
                </a:solidFill>
              </a:rPr>
              <a:t>सा यि ति मा मा क प्र</a:t>
            </a:r>
            <a:endParaRPr lang="en-US" sz="1028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13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ADF0-23DD-491B-8755-2E19692F9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1550504"/>
            <a:ext cx="11025809" cy="2775215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hi-IN" sz="7200" dirty="0"/>
              <a:t>चिन्ह</a:t>
            </a:r>
            <a:r>
              <a:rPr lang="en-US" sz="7200" dirty="0"/>
              <a:t> </a:t>
            </a:r>
            <a:r>
              <a:rPr lang="hi-IN" sz="7200" dirty="0"/>
              <a:t>खोजो और</a:t>
            </a:r>
            <a:r>
              <a:rPr lang="en-US" sz="7200" dirty="0"/>
              <a:t> </a:t>
            </a:r>
            <a:r>
              <a:rPr lang="hi-IN" sz="7200" dirty="0"/>
              <a:t>तीर्थंकर</a:t>
            </a:r>
            <a:r>
              <a:rPr lang="en-US" sz="7200" dirty="0"/>
              <a:t> </a:t>
            </a:r>
            <a:r>
              <a:rPr lang="hi-IN" sz="7200" dirty="0"/>
              <a:t>के नाम बतओ  </a:t>
            </a:r>
            <a:endParaRPr lang="en-US" sz="7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E7209B-EA97-4E46-B935-409525612C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BB3C00-5AF5-41C6-BF4B-814710AEAB80}"/>
              </a:ext>
            </a:extLst>
          </p:cNvPr>
          <p:cNvSpPr/>
          <p:nvPr/>
        </p:nvSpPr>
        <p:spPr>
          <a:xfrm>
            <a:off x="4764510" y="142962"/>
            <a:ext cx="2662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Round-1</a:t>
            </a:r>
          </a:p>
        </p:txBody>
      </p:sp>
    </p:spTree>
    <p:extLst>
      <p:ext uri="{BB962C8B-B14F-4D97-AF65-F5344CB8AC3E}">
        <p14:creationId xmlns:p14="http://schemas.microsoft.com/office/powerpoint/2010/main" val="434389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2610" y="2544416"/>
            <a:ext cx="10919790" cy="2816087"/>
          </a:xfrm>
          <a:prstGeom prst="doubleWave">
            <a:avLst>
              <a:gd name="adj1" fmla="val 6250"/>
              <a:gd name="adj2" fmla="val 485"/>
            </a:avLst>
          </a:prstGeom>
          <a:solidFill>
            <a:srgbClr val="FF0000"/>
          </a:solidFill>
        </p:spPr>
        <p:txBody>
          <a:bodyPr/>
          <a:lstStyle/>
          <a:p>
            <a:r>
              <a:rPr lang="hi-IN" sz="11500" dirty="0"/>
              <a:t>सामायिक</a:t>
            </a:r>
            <a:r>
              <a:rPr lang="en-US" sz="11500" dirty="0"/>
              <a:t> </a:t>
            </a:r>
            <a:r>
              <a:rPr lang="hi-IN" sz="11500" dirty="0"/>
              <a:t>प्रतिमा</a:t>
            </a:r>
            <a:endParaRPr lang="en-US" sz="177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06655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11500" dirty="0">
                <a:solidFill>
                  <a:srgbClr val="00B0F0"/>
                </a:solidFill>
              </a:rPr>
              <a:t>क म्य ज्ञा स न</a:t>
            </a:r>
            <a:endParaRPr lang="en-US" sz="1777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68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2610" y="2544416"/>
            <a:ext cx="10919790" cy="2816087"/>
          </a:xfrm>
          <a:prstGeom prst="doubleWave">
            <a:avLst>
              <a:gd name="adj1" fmla="val 6250"/>
              <a:gd name="adj2" fmla="val 485"/>
            </a:avLst>
          </a:prstGeom>
          <a:solidFill>
            <a:srgbClr val="FF0000"/>
          </a:solidFill>
        </p:spPr>
        <p:txBody>
          <a:bodyPr/>
          <a:lstStyle/>
          <a:p>
            <a:r>
              <a:rPr lang="hi-IN" sz="16600" dirty="0"/>
              <a:t>सम्यक ज्ञान</a:t>
            </a:r>
            <a:endParaRPr lang="en-US" sz="40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632524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9600" dirty="0">
                <a:solidFill>
                  <a:srgbClr val="00B0F0"/>
                </a:solidFill>
              </a:rPr>
              <a:t>म च र मा पं प ग</a:t>
            </a:r>
            <a:endParaRPr lang="en-US" sz="2558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823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2610" y="2544416"/>
            <a:ext cx="10919790" cy="2816087"/>
          </a:xfrm>
          <a:prstGeom prst="doubleWave">
            <a:avLst>
              <a:gd name="adj1" fmla="val 6250"/>
              <a:gd name="adj2" fmla="val 485"/>
            </a:avLst>
          </a:prstGeom>
          <a:solidFill>
            <a:srgbClr val="FF0000"/>
          </a:solidFill>
        </p:spPr>
        <p:txBody>
          <a:bodyPr/>
          <a:lstStyle/>
          <a:p>
            <a:r>
              <a:rPr lang="hi-IN" sz="13800" dirty="0"/>
              <a:t>पंच परमागम</a:t>
            </a:r>
            <a:endParaRPr lang="en-US" sz="3333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88119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1BA9B4B-C586-4B6B-8142-E49AC2D3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Jumble Word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E50A-AB9F-4122-B5E0-DE40C6E48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6752" y="2681427"/>
            <a:ext cx="10515599" cy="629105"/>
          </a:xfrm>
        </p:spPr>
        <p:txBody>
          <a:bodyPr/>
          <a:lstStyle/>
          <a:p>
            <a:r>
              <a:rPr lang="hi-IN" sz="8800" dirty="0"/>
              <a:t>र्च जि न् अ ने द्र  ना</a:t>
            </a:r>
            <a:endParaRPr lang="en-US" sz="307000" dirty="0">
              <a:solidFill>
                <a:srgbClr val="00B0F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EF9153-8777-40BE-856A-F36D008F5B2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32B1B3-C6FB-4075-BF96-89BEEBC1E9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302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C77C5D-1541-4D4C-8CD9-E4CB2D74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Jumble Word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D71B1-7851-43AD-8F7D-18071590E8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1F869-7372-4C01-A626-993295149E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C47065-D359-4726-9B6B-4E6B6224B8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2610" y="2544416"/>
            <a:ext cx="10919790" cy="2816087"/>
          </a:xfrm>
          <a:prstGeom prst="doubleWave">
            <a:avLst>
              <a:gd name="adj1" fmla="val 6250"/>
              <a:gd name="adj2" fmla="val 485"/>
            </a:avLst>
          </a:prstGeom>
          <a:solidFill>
            <a:srgbClr val="FF0000"/>
          </a:solidFill>
        </p:spPr>
        <p:txBody>
          <a:bodyPr/>
          <a:lstStyle/>
          <a:p>
            <a:r>
              <a:rPr lang="hi-IN" sz="13800" dirty="0"/>
              <a:t>जिनेन्द्र अर्चना</a:t>
            </a:r>
            <a:endParaRPr lang="en-US" sz="40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19BAF-77B6-4B91-9005-9A4D6F275380}"/>
              </a:ext>
            </a:extLst>
          </p:cNvPr>
          <p:cNvSpPr txBox="1"/>
          <p:nvPr/>
        </p:nvSpPr>
        <p:spPr>
          <a:xfrm>
            <a:off x="1858879" y="1717842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10291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ADF0-23DD-491B-8755-2E19692F9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027" y="1384685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:</a:t>
            </a:r>
            <a:r>
              <a:rPr lang="hi-IN" sz="66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BB3C00-5AF5-41C6-BF4B-814710AEAB80}"/>
              </a:ext>
            </a:extLst>
          </p:cNvPr>
          <p:cNvSpPr/>
          <p:nvPr/>
        </p:nvSpPr>
        <p:spPr>
          <a:xfrm>
            <a:off x="4506916" y="535441"/>
            <a:ext cx="2662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Round-3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A47EC2-ACF4-4AE5-BE5D-2656A4F035CB}"/>
              </a:ext>
            </a:extLst>
          </p:cNvPr>
          <p:cNvSpPr/>
          <p:nvPr/>
        </p:nvSpPr>
        <p:spPr>
          <a:xfrm>
            <a:off x="1937942" y="3349657"/>
            <a:ext cx="8843559" cy="2800767"/>
          </a:xfrm>
          <a:custGeom>
            <a:avLst/>
            <a:gdLst>
              <a:gd name="connsiteX0" fmla="*/ 0 w 7191395"/>
              <a:gd name="connsiteY0" fmla="*/ 0 h 2800767"/>
              <a:gd name="connsiteX1" fmla="*/ 7191395 w 7191395"/>
              <a:gd name="connsiteY1" fmla="*/ 0 h 2800767"/>
              <a:gd name="connsiteX2" fmla="*/ 7191395 w 7191395"/>
              <a:gd name="connsiteY2" fmla="*/ 2800767 h 2800767"/>
              <a:gd name="connsiteX3" fmla="*/ 0 w 7191395"/>
              <a:gd name="connsiteY3" fmla="*/ 2800767 h 2800767"/>
              <a:gd name="connsiteX4" fmla="*/ 0 w 7191395"/>
              <a:gd name="connsiteY4" fmla="*/ 0 h 2800767"/>
              <a:gd name="connsiteX0" fmla="*/ 0 w 7575708"/>
              <a:gd name="connsiteY0" fmla="*/ 0 h 3118819"/>
              <a:gd name="connsiteX1" fmla="*/ 7575708 w 7575708"/>
              <a:gd name="connsiteY1" fmla="*/ 318052 h 3118819"/>
              <a:gd name="connsiteX2" fmla="*/ 7575708 w 7575708"/>
              <a:gd name="connsiteY2" fmla="*/ 3118819 h 3118819"/>
              <a:gd name="connsiteX3" fmla="*/ 384313 w 7575708"/>
              <a:gd name="connsiteY3" fmla="*/ 3118819 h 3118819"/>
              <a:gd name="connsiteX4" fmla="*/ 0 w 7575708"/>
              <a:gd name="connsiteY4" fmla="*/ 0 h 3118819"/>
              <a:gd name="connsiteX0" fmla="*/ 0 w 7946769"/>
              <a:gd name="connsiteY0" fmla="*/ 0 h 3410366"/>
              <a:gd name="connsiteX1" fmla="*/ 7575708 w 7946769"/>
              <a:gd name="connsiteY1" fmla="*/ 318052 h 3410366"/>
              <a:gd name="connsiteX2" fmla="*/ 7946769 w 7946769"/>
              <a:gd name="connsiteY2" fmla="*/ 3410366 h 3410366"/>
              <a:gd name="connsiteX3" fmla="*/ 384313 w 7946769"/>
              <a:gd name="connsiteY3" fmla="*/ 3118819 h 3410366"/>
              <a:gd name="connsiteX4" fmla="*/ 0 w 7946769"/>
              <a:gd name="connsiteY4" fmla="*/ 0 h 3410366"/>
              <a:gd name="connsiteX0" fmla="*/ 0 w 7946769"/>
              <a:gd name="connsiteY0" fmla="*/ 0 h 3410366"/>
              <a:gd name="connsiteX1" fmla="*/ 7840752 w 7946769"/>
              <a:gd name="connsiteY1" fmla="*/ 39756 h 3410366"/>
              <a:gd name="connsiteX2" fmla="*/ 7946769 w 7946769"/>
              <a:gd name="connsiteY2" fmla="*/ 3410366 h 3410366"/>
              <a:gd name="connsiteX3" fmla="*/ 384313 w 7946769"/>
              <a:gd name="connsiteY3" fmla="*/ 3118819 h 3410366"/>
              <a:gd name="connsiteX4" fmla="*/ 0 w 7946769"/>
              <a:gd name="connsiteY4" fmla="*/ 0 h 3410366"/>
              <a:gd name="connsiteX0" fmla="*/ 397565 w 8344334"/>
              <a:gd name="connsiteY0" fmla="*/ 0 h 3450123"/>
              <a:gd name="connsiteX1" fmla="*/ 8238317 w 8344334"/>
              <a:gd name="connsiteY1" fmla="*/ 39756 h 3450123"/>
              <a:gd name="connsiteX2" fmla="*/ 8344334 w 8344334"/>
              <a:gd name="connsiteY2" fmla="*/ 3410366 h 3450123"/>
              <a:gd name="connsiteX3" fmla="*/ 0 w 8344334"/>
              <a:gd name="connsiteY3" fmla="*/ 3450123 h 3450123"/>
              <a:gd name="connsiteX4" fmla="*/ 397565 w 8344334"/>
              <a:gd name="connsiteY4" fmla="*/ 0 h 3450123"/>
              <a:gd name="connsiteX0" fmla="*/ 0 w 8569621"/>
              <a:gd name="connsiteY0" fmla="*/ 132522 h 3410367"/>
              <a:gd name="connsiteX1" fmla="*/ 8463604 w 8569621"/>
              <a:gd name="connsiteY1" fmla="*/ 0 h 3410367"/>
              <a:gd name="connsiteX2" fmla="*/ 8569621 w 8569621"/>
              <a:gd name="connsiteY2" fmla="*/ 3370610 h 3410367"/>
              <a:gd name="connsiteX3" fmla="*/ 225287 w 8569621"/>
              <a:gd name="connsiteY3" fmla="*/ 3410367 h 3410367"/>
              <a:gd name="connsiteX4" fmla="*/ 0 w 8569621"/>
              <a:gd name="connsiteY4" fmla="*/ 132522 h 3410367"/>
              <a:gd name="connsiteX0" fmla="*/ 0 w 8940682"/>
              <a:gd name="connsiteY0" fmla="*/ 172279 h 3450124"/>
              <a:gd name="connsiteX1" fmla="*/ 8940682 w 8940682"/>
              <a:gd name="connsiteY1" fmla="*/ 0 h 3450124"/>
              <a:gd name="connsiteX2" fmla="*/ 8569621 w 8940682"/>
              <a:gd name="connsiteY2" fmla="*/ 3410367 h 3450124"/>
              <a:gd name="connsiteX3" fmla="*/ 225287 w 8940682"/>
              <a:gd name="connsiteY3" fmla="*/ 3450124 h 3450124"/>
              <a:gd name="connsiteX4" fmla="*/ 0 w 8940682"/>
              <a:gd name="connsiteY4" fmla="*/ 172279 h 3450124"/>
              <a:gd name="connsiteX0" fmla="*/ 0 w 8900669"/>
              <a:gd name="connsiteY0" fmla="*/ 41681 h 3319526"/>
              <a:gd name="connsiteX1" fmla="*/ 8900669 w 8900669"/>
              <a:gd name="connsiteY1" fmla="*/ 0 h 3319526"/>
              <a:gd name="connsiteX2" fmla="*/ 8569621 w 8900669"/>
              <a:gd name="connsiteY2" fmla="*/ 3279769 h 3319526"/>
              <a:gd name="connsiteX3" fmla="*/ 225287 w 8900669"/>
              <a:gd name="connsiteY3" fmla="*/ 3319526 h 3319526"/>
              <a:gd name="connsiteX4" fmla="*/ 0 w 8900669"/>
              <a:gd name="connsiteY4" fmla="*/ 41681 h 3319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00669" h="3319526">
                <a:moveTo>
                  <a:pt x="0" y="41681"/>
                </a:moveTo>
                <a:lnTo>
                  <a:pt x="8900669" y="0"/>
                </a:lnTo>
                <a:lnTo>
                  <a:pt x="8569621" y="3279769"/>
                </a:lnTo>
                <a:lnTo>
                  <a:pt x="225287" y="3319526"/>
                </a:lnTo>
                <a:lnTo>
                  <a:pt x="0" y="41681"/>
                </a:lnTo>
                <a:close/>
              </a:path>
            </a:pathLst>
          </a:custGeom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1.</a:t>
            </a:r>
            <a:r>
              <a:rPr lang="hi-IN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इस राउंड में आपको 'अतिथि’</a:t>
            </a:r>
            <a:r>
              <a:rPr lang="en-US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 </a:t>
            </a:r>
            <a:r>
              <a:rPr lang="hi-IN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का नाम बताना</a:t>
            </a:r>
            <a:endParaRPr lang="en-US" sz="44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accent4"/>
              </a:solidFill>
            </a:endParaRPr>
          </a:p>
          <a:p>
            <a:pPr algn="ctr"/>
            <a:r>
              <a:rPr lang="en-US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2.</a:t>
            </a:r>
            <a:r>
              <a:rPr lang="hi-IN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तथा अतिथि का घर पहचान कर साथ में घर</a:t>
            </a:r>
            <a:r>
              <a:rPr lang="en-US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 </a:t>
            </a:r>
            <a:r>
              <a:rPr lang="hi-IN" sz="44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4"/>
                </a:solidFill>
              </a:rPr>
              <a:t>नाम बताना है </a:t>
            </a:r>
            <a:endParaRPr lang="en-US" sz="54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120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ADF0-23DD-491B-8755-2E19692F9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027" y="1384685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:</a:t>
            </a:r>
            <a:r>
              <a:rPr lang="hi-IN" sz="66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BB3C00-5AF5-41C6-BF4B-814710AEAB80}"/>
              </a:ext>
            </a:extLst>
          </p:cNvPr>
          <p:cNvSpPr/>
          <p:nvPr/>
        </p:nvSpPr>
        <p:spPr>
          <a:xfrm>
            <a:off x="4506916" y="535441"/>
            <a:ext cx="2662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Round-3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3FCC22A-B891-4115-946D-9F0D167AADBB}"/>
              </a:ext>
            </a:extLst>
          </p:cNvPr>
          <p:cNvGrpSpPr/>
          <p:nvPr/>
        </p:nvGrpSpPr>
        <p:grpSpPr>
          <a:xfrm>
            <a:off x="2458332" y="2765027"/>
            <a:ext cx="7275336" cy="3233531"/>
            <a:chOff x="1152937" y="2531165"/>
            <a:chExt cx="2637184" cy="323353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ADF09F-29B7-462D-8B42-1DF6DFD1D1D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0BB810C5-8AE2-48A9-87A4-EEC8CF1F689B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0A47EC2-ACF4-4AE5-BE5D-2656A4F035CB}"/>
              </a:ext>
            </a:extLst>
          </p:cNvPr>
          <p:cNvSpPr/>
          <p:nvPr/>
        </p:nvSpPr>
        <p:spPr>
          <a:xfrm>
            <a:off x="2458332" y="4364158"/>
            <a:ext cx="719139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हिंसा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               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झूठ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लोभ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               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चोरी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532863-B5F6-4D30-8733-231199480A48}"/>
              </a:ext>
            </a:extLst>
          </p:cNvPr>
          <p:cNvSpPr/>
          <p:nvPr/>
        </p:nvSpPr>
        <p:spPr>
          <a:xfrm>
            <a:off x="170102" y="3298780"/>
            <a:ext cx="30206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Example:-</a:t>
            </a:r>
          </a:p>
        </p:txBody>
      </p:sp>
    </p:spTree>
    <p:extLst>
      <p:ext uri="{BB962C8B-B14F-4D97-AF65-F5344CB8AC3E}">
        <p14:creationId xmlns:p14="http://schemas.microsoft.com/office/powerpoint/2010/main" val="11091479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B51AE-252F-4958-A1E9-67C57179F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LAYOUT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D8D83-8EE8-4757-A48D-197DCB8CB8E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7CBD36-E928-427F-BCF4-3FF2B77D4C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21ED8F-3335-4BAE-B2A1-5C23D058006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AE0ED37-C435-4896-BFA8-594D66FB8364}"/>
              </a:ext>
            </a:extLst>
          </p:cNvPr>
          <p:cNvGrpSpPr/>
          <p:nvPr/>
        </p:nvGrpSpPr>
        <p:grpSpPr>
          <a:xfrm>
            <a:off x="2523966" y="2881079"/>
            <a:ext cx="7275336" cy="3233531"/>
            <a:chOff x="1152937" y="2531165"/>
            <a:chExt cx="2637184" cy="323353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92D07ED-D6ED-4E6D-837B-2ACD3F7F827B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A704A3E-EA6C-400E-8DCF-78C0125D898C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968E155-713F-4661-B6A7-9889CBD61987}"/>
              </a:ext>
            </a:extLst>
          </p:cNvPr>
          <p:cNvSpPr/>
          <p:nvPr/>
        </p:nvSpPr>
        <p:spPr>
          <a:xfrm>
            <a:off x="2242704" y="4613564"/>
            <a:ext cx="719139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हिंसा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        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झूठ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                          </a:t>
            </a:r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चोरी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1FAB6D-3B94-4A32-A05A-CAD7F6B16861}"/>
              </a:ext>
            </a:extLst>
          </p:cNvPr>
          <p:cNvSpPr txBox="1"/>
          <p:nvPr/>
        </p:nvSpPr>
        <p:spPr>
          <a:xfrm>
            <a:off x="2790401" y="53111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i-IN" sz="54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लोभ</a:t>
            </a:r>
            <a:r>
              <a:rPr lang="en-US" sz="54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(</a:t>
            </a:r>
            <a:r>
              <a:rPr lang="hi-IN" sz="54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कषाय</a:t>
            </a:r>
            <a:r>
              <a:rPr lang="en-US" sz="5400" b="1" cap="none" spc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) </a:t>
            </a:r>
            <a:endParaRPr lang="en-US" sz="54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ABD18EDC-EF41-4348-BF02-FF6AFEA25BE1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B7D7BA-62F5-4CDB-B54E-5F5F08E27E5E}"/>
              </a:ext>
            </a:extLst>
          </p:cNvPr>
          <p:cNvSpPr/>
          <p:nvPr/>
        </p:nvSpPr>
        <p:spPr>
          <a:xfrm>
            <a:off x="5324795" y="3524220"/>
            <a:ext cx="1542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पाप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58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E7209B-EA97-4E46-B935-409525612C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BB3C00-5AF5-41C6-BF4B-814710AEAB80}"/>
              </a:ext>
            </a:extLst>
          </p:cNvPr>
          <p:cNvSpPr/>
          <p:nvPr/>
        </p:nvSpPr>
        <p:spPr>
          <a:xfrm>
            <a:off x="4764512" y="637731"/>
            <a:ext cx="2662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Round-1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0F2BEC-2E73-4535-87FD-8BD0AD53138B}"/>
              </a:ext>
            </a:extLst>
          </p:cNvPr>
          <p:cNvSpPr/>
          <p:nvPr/>
        </p:nvSpPr>
        <p:spPr>
          <a:xfrm>
            <a:off x="598982" y="1511287"/>
            <a:ext cx="10994035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Example - </a:t>
            </a:r>
            <a:r>
              <a:rPr lang="hi-I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आज क़ॉलेज </a:t>
            </a:r>
            <a:r>
              <a:rPr lang="hi-IN" sz="54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बंद र</a:t>
            </a:r>
            <a:r>
              <a:rPr lang="hi-I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खा गया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Ans.-</a:t>
            </a:r>
            <a:r>
              <a:rPr lang="hi-IN" sz="54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बंदर</a:t>
            </a:r>
            <a:endParaRPr lang="en-US" sz="5400" b="1" u="sng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5400" b="1" cap="none" spc="50" dirty="0">
                <a:ln w="9525" cmpd="sng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   </a:t>
            </a:r>
            <a:r>
              <a:rPr lang="hi-IN" sz="5400" b="1" cap="none" spc="50" dirty="0">
                <a:ln w="9525" cmpd="sng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अभिनन्दननाथ भगवान </a:t>
            </a:r>
            <a:endParaRPr lang="en-US" sz="5400" b="1" cap="none" spc="50" dirty="0">
              <a:ln w="9525" cmpd="sng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09204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976" y="388849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</a:t>
            </a:r>
            <a:r>
              <a:rPr lang="hi-IN" sz="66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690698" y="2916510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3068496" y="4493519"/>
            <a:ext cx="651973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दर्शनविशुद्धि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क्षमा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मार्दव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आर्जव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B75DA43-562B-44A7-9714-7E4875CC679F}"/>
              </a:ext>
            </a:extLst>
          </p:cNvPr>
          <p:cNvSpPr txBox="1">
            <a:spLocks/>
          </p:cNvSpPr>
          <p:nvPr/>
        </p:nvSpPr>
        <p:spPr>
          <a:xfrm>
            <a:off x="6096000" y="181481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12177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523966" y="2881079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7B3CEE-FEAC-40CE-A1B3-31EB5C39E7FD}"/>
              </a:ext>
            </a:extLst>
          </p:cNvPr>
          <p:cNvSpPr/>
          <p:nvPr/>
        </p:nvSpPr>
        <p:spPr>
          <a:xfrm>
            <a:off x="2555337" y="4458088"/>
            <a:ext cx="711269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2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दर्शनविशुद्धि</a:t>
            </a:r>
            <a:r>
              <a:rPr lang="en-US" sz="2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hi-IN" sz="2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(16कारण भावना)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</a:t>
            </a:r>
            <a:r>
              <a:rPr lang="hi-I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क्षमा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hi-I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मार्दव 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  </a:t>
            </a:r>
            <a:r>
              <a:rPr lang="hi-IN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आर्जव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5506735" y="3358924"/>
            <a:ext cx="11785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धर्म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EBFF882-537D-4B77-A2E8-C3F2EEF4AC29}"/>
              </a:ext>
            </a:extLst>
          </p:cNvPr>
          <p:cNvSpPr txBox="1">
            <a:spLocks/>
          </p:cNvSpPr>
          <p:nvPr/>
        </p:nvSpPr>
        <p:spPr>
          <a:xfrm>
            <a:off x="5978761" y="1922607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1993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5314" y="588689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br>
              <a:rPr lang="en-US" sz="5400" dirty="0"/>
            </a:br>
            <a:endParaRPr lang="hi-IN" sz="6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650938" y="2810492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2744097" y="4351799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राम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लक्ष्मण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हनुमान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कुंभकरण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00A59B-55B7-4E5B-ADFD-BC0CF6873E36}"/>
              </a:ext>
            </a:extLst>
          </p:cNvPr>
          <p:cNvSpPr txBox="1">
            <a:spLocks/>
          </p:cNvSpPr>
          <p:nvPr/>
        </p:nvSpPr>
        <p:spPr>
          <a:xfrm>
            <a:off x="6096000" y="181481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078875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523966" y="2881079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4178557" y="3623217"/>
            <a:ext cx="39661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तद्भव मोक्ष गामी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B5B95E-624A-435A-ACF8-DDA45E615C4C}"/>
              </a:ext>
            </a:extLst>
          </p:cNvPr>
          <p:cNvSpPr/>
          <p:nvPr/>
        </p:nvSpPr>
        <p:spPr>
          <a:xfrm>
            <a:off x="2634498" y="439265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राम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लक्ष्मण(नारायण) 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हनुमान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कुंभकरण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43DE9E-BC72-4EA2-B617-07E29CF74441}"/>
              </a:ext>
            </a:extLst>
          </p:cNvPr>
          <p:cNvSpPr txBox="1">
            <a:spLocks/>
          </p:cNvSpPr>
          <p:nvPr/>
        </p:nvSpPr>
        <p:spPr>
          <a:xfrm>
            <a:off x="5978761" y="1830498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192459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8732" y="198756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</a:t>
            </a:r>
            <a:r>
              <a:rPr lang="hi-IN" sz="66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650941" y="2545449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2650938" y="412245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मति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श्रुत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अवधि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आश्रव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13DA1-C88A-49A7-9126-468FE2F5C046}"/>
              </a:ext>
            </a:extLst>
          </p:cNvPr>
          <p:cNvSpPr txBox="1">
            <a:spLocks/>
          </p:cNvSpPr>
          <p:nvPr/>
        </p:nvSpPr>
        <p:spPr>
          <a:xfrm>
            <a:off x="6096000" y="1665007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74386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523966" y="2881079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5577978" y="3623217"/>
            <a:ext cx="11673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ज्ञान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FE2738-2897-4AB6-8A95-5B6F8E380BF1}"/>
              </a:ext>
            </a:extLst>
          </p:cNvPr>
          <p:cNvSpPr/>
          <p:nvPr/>
        </p:nvSpPr>
        <p:spPr>
          <a:xfrm>
            <a:off x="2617124" y="452351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मति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श्रुत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अवधि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आश्रव</a:t>
            </a:r>
            <a:r>
              <a:rPr lang="en-US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(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तत्व</a:t>
            </a:r>
            <a:r>
              <a:rPr lang="en-US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)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endParaRPr lang="en-US" sz="54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C6E9150-AA1C-4BEF-A4BC-22172CC08B1A}"/>
              </a:ext>
            </a:extLst>
          </p:cNvPr>
          <p:cNvSpPr txBox="1">
            <a:spLocks/>
          </p:cNvSpPr>
          <p:nvPr/>
        </p:nvSpPr>
        <p:spPr>
          <a:xfrm>
            <a:off x="6050555" y="1935207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981394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5314" y="198756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</a:t>
            </a:r>
            <a:r>
              <a:rPr lang="hi-IN" sz="66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650941" y="2545449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2650938" y="412245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विजय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नील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अचल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सुमेरु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0BFF6-DDCB-4078-8279-CE0B5A4129EE}"/>
              </a:ext>
            </a:extLst>
          </p:cNvPr>
          <p:cNvSpPr txBox="1">
            <a:spLocks/>
          </p:cNvSpPr>
          <p:nvPr/>
        </p:nvSpPr>
        <p:spPr>
          <a:xfrm>
            <a:off x="6076571" y="1624721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93387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523966" y="2881079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5701408" y="3623217"/>
            <a:ext cx="9204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मेरु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F13C3D-77E6-4162-9AA3-C4516870F141}"/>
              </a:ext>
            </a:extLst>
          </p:cNvPr>
          <p:cNvSpPr/>
          <p:nvPr/>
        </p:nvSpPr>
        <p:spPr>
          <a:xfrm>
            <a:off x="2617124" y="4409186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विजय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नील</a:t>
            </a:r>
            <a:r>
              <a:rPr lang="en-US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(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पर्वत</a:t>
            </a:r>
            <a:r>
              <a:rPr lang="en-US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)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अचल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सुमेरु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1628F5-B13C-4C05-9CFE-66784F97984E}"/>
              </a:ext>
            </a:extLst>
          </p:cNvPr>
          <p:cNvSpPr txBox="1">
            <a:spLocks/>
          </p:cNvSpPr>
          <p:nvPr/>
        </p:nvSpPr>
        <p:spPr>
          <a:xfrm>
            <a:off x="5978761" y="1913509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959929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530" y="287237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</a:t>
            </a:r>
            <a:r>
              <a:rPr lang="hi-IN" sz="66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650938" y="2810492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2890695" y="4387501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मिथ्यात्व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ससादन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केवलज्ञान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मिश्र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8A2B97-DF8B-454E-9F97-B8C278D66CA0}"/>
              </a:ext>
            </a:extLst>
          </p:cNvPr>
          <p:cNvSpPr txBox="1">
            <a:spLocks/>
          </p:cNvSpPr>
          <p:nvPr/>
        </p:nvSpPr>
        <p:spPr>
          <a:xfrm>
            <a:off x="6089823" y="1765912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727122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358890" y="2778353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5020133" y="3623217"/>
            <a:ext cx="22829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गुणस्थान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B528E1-2F0D-420C-B059-1BE3558628E0}"/>
              </a:ext>
            </a:extLst>
          </p:cNvPr>
          <p:cNvSpPr/>
          <p:nvPr/>
        </p:nvSpPr>
        <p:spPr>
          <a:xfrm>
            <a:off x="2570543" y="4401454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मिथ्यात्व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सासादन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4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केवलज्ञान</a:t>
            </a:r>
            <a:r>
              <a:rPr lang="en-US" sz="4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hi-IN" sz="4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(ज्ञान) </a:t>
            </a:r>
            <a:r>
              <a:rPr lang="en-US" sz="4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मिश्र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2ADF368-325C-4CF6-8D96-EE5537E7255A}"/>
              </a:ext>
            </a:extLst>
          </p:cNvPr>
          <p:cNvSpPr txBox="1">
            <a:spLocks/>
          </p:cNvSpPr>
          <p:nvPr/>
        </p:nvSpPr>
        <p:spPr>
          <a:xfrm>
            <a:off x="5821279" y="1889115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8748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043" y="747289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 fontScale="92500" lnSpcReduction="10000"/>
          </a:bodyPr>
          <a:lstStyle/>
          <a:p>
            <a:r>
              <a:rPr lang="hi-IN" sz="4800" dirty="0"/>
              <a:t>अब पुलिस बाले देखेंगे डाकू क्या करते है ?</a:t>
            </a:r>
            <a:endParaRPr lang="en-US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374" y="172279"/>
            <a:ext cx="5247861" cy="648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236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8732" y="208687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</a:t>
            </a:r>
            <a:r>
              <a:rPr lang="hi-IN" sz="66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650941" y="2545449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2650938" y="412245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समयसार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नियमसार प्रवचनसार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गोम्मटसार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FAB320-EAE3-4C1A-BD4C-77325923DBC4}"/>
              </a:ext>
            </a:extLst>
          </p:cNvPr>
          <p:cNvSpPr txBox="1">
            <a:spLocks/>
          </p:cNvSpPr>
          <p:nvPr/>
        </p:nvSpPr>
        <p:spPr>
          <a:xfrm>
            <a:off x="6095999" y="1673000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90326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358890" y="2778353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4576101" y="3623217"/>
            <a:ext cx="3171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पंच परमागम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4CEA98-49B3-4723-B8D2-18AC704E9FCA}"/>
              </a:ext>
            </a:extLst>
          </p:cNvPr>
          <p:cNvSpPr/>
          <p:nvPr/>
        </p:nvSpPr>
        <p:spPr>
          <a:xfrm>
            <a:off x="2570543" y="432510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समयसार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नियमसार प्रवचनसार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</a:t>
            </a:r>
            <a:r>
              <a:rPr lang="hi-IN" sz="5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गोम्मटसार</a:t>
            </a:r>
            <a:endParaRPr lang="en-US" sz="54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EECF91-C934-47DA-87DA-A4EA0C639995}"/>
              </a:ext>
            </a:extLst>
          </p:cNvPr>
          <p:cNvSpPr txBox="1">
            <a:spLocks/>
          </p:cNvSpPr>
          <p:nvPr/>
        </p:nvSpPr>
        <p:spPr>
          <a:xfrm>
            <a:off x="5769670" y="1830498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00994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34FE8A4-81B7-4EE3-8604-711B134A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5314" y="215030"/>
            <a:ext cx="4866585" cy="1380342"/>
          </a:xfrm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US" sz="5400" dirty="0"/>
            </a:br>
            <a:r>
              <a:rPr lang="hi-IN" sz="5400" dirty="0"/>
              <a:t>अतिथि देवो भव</a:t>
            </a:r>
            <a:r>
              <a:rPr lang="en-US" sz="5400" dirty="0"/>
              <a:t>:</a:t>
            </a:r>
            <a:r>
              <a:rPr lang="hi-IN" sz="5400" dirty="0"/>
              <a:t> </a:t>
            </a:r>
            <a:r>
              <a:rPr lang="hi-IN" sz="6600" dirty="0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EF2346-4B03-4785-AB88-6FED77D75B23}"/>
              </a:ext>
            </a:extLst>
          </p:cNvPr>
          <p:cNvGrpSpPr/>
          <p:nvPr/>
        </p:nvGrpSpPr>
        <p:grpSpPr>
          <a:xfrm>
            <a:off x="2557777" y="2643253"/>
            <a:ext cx="7275336" cy="3233531"/>
            <a:chOff x="1152937" y="2531165"/>
            <a:chExt cx="2637184" cy="32335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1B4B92-CCF0-4B28-9AC9-4FCD53846440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39DDC4D4-8A4E-49B9-B6BA-1DD5B243942F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7F12490-FB35-459C-BB30-2FF527084530}"/>
              </a:ext>
            </a:extLst>
          </p:cNvPr>
          <p:cNvSpPr/>
          <p:nvPr/>
        </p:nvSpPr>
        <p:spPr>
          <a:xfrm>
            <a:off x="2650938" y="4122458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नाम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स्थापना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भाव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व्यंजनावग्रह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DB28AE-7D66-41FC-94DD-A9B719F98161}"/>
              </a:ext>
            </a:extLst>
          </p:cNvPr>
          <p:cNvSpPr txBox="1">
            <a:spLocks/>
          </p:cNvSpPr>
          <p:nvPr/>
        </p:nvSpPr>
        <p:spPr>
          <a:xfrm>
            <a:off x="6096000" y="1689897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62421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B30A82-8E4A-471C-A080-278975C952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8F9E36-CD39-4DDD-927C-C07E8C070A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A7872A-91ED-4833-8457-A7700BD0CC38}"/>
              </a:ext>
            </a:extLst>
          </p:cNvPr>
          <p:cNvSpPr/>
          <p:nvPr/>
        </p:nvSpPr>
        <p:spPr>
          <a:xfrm>
            <a:off x="955219" y="2234482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Ans-: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ED394A-F713-4DD9-A64C-369FF0E1631C}"/>
              </a:ext>
            </a:extLst>
          </p:cNvPr>
          <p:cNvGrpSpPr/>
          <p:nvPr/>
        </p:nvGrpSpPr>
        <p:grpSpPr>
          <a:xfrm>
            <a:off x="2358890" y="2778353"/>
            <a:ext cx="7275336" cy="3233531"/>
            <a:chOff x="1152937" y="2531165"/>
            <a:chExt cx="2637184" cy="323353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33C990F-7829-4081-BFF2-FD3EE213A379}"/>
                </a:ext>
              </a:extLst>
            </p:cNvPr>
            <p:cNvSpPr/>
            <p:nvPr/>
          </p:nvSpPr>
          <p:spPr>
            <a:xfrm>
              <a:off x="1152938" y="4108174"/>
              <a:ext cx="2637183" cy="1656522"/>
            </a:xfrm>
            <a:prstGeom prst="rect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DB7B6CE-7B87-4DB4-8312-EE8583E91E65}"/>
                </a:ext>
              </a:extLst>
            </p:cNvPr>
            <p:cNvSpPr/>
            <p:nvPr/>
          </p:nvSpPr>
          <p:spPr>
            <a:xfrm>
              <a:off x="1152937" y="2531165"/>
              <a:ext cx="2637183" cy="1577009"/>
            </a:xfrm>
            <a:prstGeom prst="triangle">
              <a:avLst/>
            </a:prstGeom>
            <a:solidFill>
              <a:schemeClr val="bg2"/>
            </a:solidFill>
            <a:ln w="12700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algn="l"/>
              <a:endPara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29EAB7CE-4983-4733-9EDB-6F3D3F2E8E9E}"/>
              </a:ext>
            </a:extLst>
          </p:cNvPr>
          <p:cNvSpPr txBox="1">
            <a:spLocks/>
          </p:cNvSpPr>
          <p:nvPr/>
        </p:nvSpPr>
        <p:spPr>
          <a:xfrm>
            <a:off x="720723" y="841475"/>
            <a:ext cx="4866585" cy="1380342"/>
          </a:xfrm>
          <a:prstGeom prst="rect">
            <a:avLst/>
          </a:prstGeom>
          <a:ln w="63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/>
              <a:t>अतिथि देवो भव:</a:t>
            </a:r>
            <a:r>
              <a:rPr lang="hi-IN" sz="60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022C04-2FBE-4B1D-9735-B36A3859EDCE}"/>
              </a:ext>
            </a:extLst>
          </p:cNvPr>
          <p:cNvSpPr/>
          <p:nvPr/>
        </p:nvSpPr>
        <p:spPr>
          <a:xfrm>
            <a:off x="5091500" y="3637321"/>
            <a:ext cx="181011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निक्षेप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848CC0-7121-4518-AD40-77621C786E6F}"/>
              </a:ext>
            </a:extLst>
          </p:cNvPr>
          <p:cNvSpPr/>
          <p:nvPr/>
        </p:nvSpPr>
        <p:spPr>
          <a:xfrm>
            <a:off x="2501324" y="4360359"/>
            <a:ext cx="71821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नाम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</a:t>
            </a:r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स्थापना 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i-I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भाव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</a:t>
            </a:r>
            <a:r>
              <a:rPr lang="hi-IN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व्यंजनावग्रह(अवग्रह)</a:t>
            </a:r>
            <a:endParaRPr lang="en-US" sz="54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28BBEB-2584-4530-B731-219D1B34A526}"/>
              </a:ext>
            </a:extLst>
          </p:cNvPr>
          <p:cNvSpPr txBox="1">
            <a:spLocks/>
          </p:cNvSpPr>
          <p:nvPr/>
        </p:nvSpPr>
        <p:spPr>
          <a:xfrm>
            <a:off x="5814094" y="1830498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2040438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2BBAB-4628-42F5-BF78-BE0E5947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0855" y="5571650"/>
            <a:ext cx="10090287" cy="606659"/>
          </a:xfrm>
        </p:spPr>
        <p:txBody>
          <a:bodyPr/>
          <a:lstStyle/>
          <a:p>
            <a:r>
              <a:rPr lang="hi-IN" dirty="0"/>
              <a:t>वर्ल्ड जैन पाठशाला</a:t>
            </a:r>
            <a:r>
              <a:rPr lang="en-US" dirty="0"/>
              <a:t> </a:t>
            </a:r>
            <a:r>
              <a:rPr lang="hi-IN" dirty="0"/>
              <a:t>टीम </a:t>
            </a:r>
            <a:endParaRPr lang="en-US" dirty="0"/>
          </a:p>
          <a:p>
            <a:r>
              <a:rPr lang="hi-IN" dirty="0"/>
              <a:t>जय</a:t>
            </a:r>
            <a:r>
              <a:rPr lang="en-US" dirty="0"/>
              <a:t>-</a:t>
            </a:r>
            <a:r>
              <a:rPr lang="hi-IN" dirty="0"/>
              <a:t>जिनेन्द्र 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21AB4-1CF0-4825-926E-5207D64C26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12232" y="5131388"/>
            <a:ext cx="4367531" cy="288000"/>
          </a:xfrm>
        </p:spPr>
        <p:txBody>
          <a:bodyPr/>
          <a:lstStyle/>
          <a:p>
            <a:r>
              <a:rPr lang="hi-IN" dirty="0"/>
              <a:t>आयोजक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685C30-C819-4B9C-A4CA-B746F39B1D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14684" t="21423" r="21938" b="17558"/>
          <a:stretch/>
        </p:blipFill>
        <p:spPr>
          <a:xfrm>
            <a:off x="278135" y="1629757"/>
            <a:ext cx="1908314" cy="203878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EA7663-87C7-4045-B303-13F114396B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39" t="8787" r="13596" b="26483"/>
          <a:stretch/>
        </p:blipFill>
        <p:spPr>
          <a:xfrm>
            <a:off x="4899789" y="1652772"/>
            <a:ext cx="1798530" cy="203878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12086B35-F75C-483D-98FF-9052A030C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50585" y="3819398"/>
            <a:ext cx="31657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1600" dirty="0">
                <a:solidFill>
                  <a:srgbClr val="FFFF99"/>
                </a:solidFill>
              </a:rPr>
              <a:t>निर्देशक </a:t>
            </a:r>
            <a:endParaRPr lang="en-US" altLang="en-US" sz="1600" dirty="0">
              <a:solidFill>
                <a:srgbClr val="FFFF9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1600" dirty="0">
                <a:solidFill>
                  <a:srgbClr val="FFFF99"/>
                </a:solidFill>
              </a:rPr>
              <a:t>अनिल शास्त्री </a:t>
            </a:r>
            <a:endParaRPr lang="en-US" altLang="en-US" sz="1600" dirty="0">
              <a:solidFill>
                <a:srgbClr val="FFFF99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i-IN" altLang="en-US" sz="1600" dirty="0">
                <a:solidFill>
                  <a:srgbClr val="FFFF99"/>
                </a:solidFill>
              </a:rPr>
              <a:t>जयपुर </a:t>
            </a:r>
            <a:endParaRPr lang="en-US" altLang="en-US" sz="1600" dirty="0">
              <a:solidFill>
                <a:srgbClr val="FFFF99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A6D3E7-AD73-478B-A2EB-63ECF7975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530" y="1629757"/>
            <a:ext cx="2011487" cy="2038787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D9D948-FDC0-42FE-AB74-801F0DEC197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493" t="11836"/>
          <a:stretch/>
        </p:blipFill>
        <p:spPr>
          <a:xfrm>
            <a:off x="7170694" y="1689698"/>
            <a:ext cx="2011487" cy="1985443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857EF0-0E10-4CA2-8DB9-C5CAB7A5EC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4686"/>
          <a:stretch/>
        </p:blipFill>
        <p:spPr>
          <a:xfrm>
            <a:off x="9609733" y="1760127"/>
            <a:ext cx="1852462" cy="1985442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TextBox 14">
            <a:extLst>
              <a:ext uri="{FF2B5EF4-FFF2-40B4-BE49-F238E27FC236}">
                <a16:creationId xmlns:a16="http://schemas.microsoft.com/office/drawing/2014/main" id="{2A73CE0F-8B72-4089-B399-4697EF446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682" y="3727064"/>
            <a:ext cx="41593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C000"/>
                </a:solidFill>
              </a:rPr>
              <a:t>  </a:t>
            </a:r>
            <a:r>
              <a:rPr lang="hi-IN" altLang="en-US" sz="2000" dirty="0">
                <a:solidFill>
                  <a:srgbClr val="FFC000"/>
                </a:solidFill>
              </a:rPr>
              <a:t>संचालक</a:t>
            </a:r>
            <a:endParaRPr lang="en-US" altLang="en-US" sz="20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000" dirty="0">
                <a:solidFill>
                  <a:srgbClr val="FFC000"/>
                </a:solidFill>
              </a:rPr>
              <a:t>कु</a:t>
            </a:r>
            <a:r>
              <a:rPr lang="en-US" altLang="en-US" sz="2000" dirty="0">
                <a:solidFill>
                  <a:srgbClr val="FFC000"/>
                </a:solidFill>
              </a:rPr>
              <a:t>.</a:t>
            </a:r>
            <a:r>
              <a:rPr lang="hi-IN" altLang="en-US" sz="2000" dirty="0">
                <a:solidFill>
                  <a:srgbClr val="FFC000"/>
                </a:solidFill>
              </a:rPr>
              <a:t>राजी जैन</a:t>
            </a:r>
            <a:endParaRPr lang="en-US" altLang="en-US" sz="20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000" dirty="0">
                <a:solidFill>
                  <a:srgbClr val="FFC000"/>
                </a:solidFill>
              </a:rPr>
              <a:t> </a:t>
            </a:r>
            <a:r>
              <a:rPr lang="en-US" altLang="en-US" sz="2000" dirty="0">
                <a:solidFill>
                  <a:srgbClr val="FFC000"/>
                </a:solidFill>
              </a:rPr>
              <a:t> </a:t>
            </a:r>
            <a:r>
              <a:rPr lang="hi-IN" altLang="en-US" sz="2000" dirty="0">
                <a:solidFill>
                  <a:srgbClr val="FFC000"/>
                </a:solidFill>
              </a:rPr>
              <a:t>गुना </a:t>
            </a:r>
            <a:endParaRPr lang="en-US" altLang="en-US" sz="2000" dirty="0">
              <a:solidFill>
                <a:srgbClr val="FFC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81B3D2-7405-49B3-9800-34CCDA9F9473}"/>
              </a:ext>
            </a:extLst>
          </p:cNvPr>
          <p:cNvSpPr txBox="1"/>
          <p:nvPr/>
        </p:nvSpPr>
        <p:spPr>
          <a:xfrm>
            <a:off x="5094028" y="3785584"/>
            <a:ext cx="62682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C000"/>
                </a:solidFill>
              </a:rPr>
              <a:t>    </a:t>
            </a:r>
            <a:r>
              <a:rPr lang="hi-IN" altLang="en-US" sz="2000" dirty="0">
                <a:solidFill>
                  <a:srgbClr val="FFC000"/>
                </a:solidFill>
              </a:rPr>
              <a:t>संचालक</a:t>
            </a:r>
            <a:r>
              <a:rPr lang="en-US" altLang="en-US" sz="2000" dirty="0">
                <a:solidFill>
                  <a:srgbClr val="FFC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i-IN" altLang="en-US" sz="2000" dirty="0">
                <a:solidFill>
                  <a:srgbClr val="FFC000"/>
                </a:solidFill>
              </a:rPr>
              <a:t>कु.</a:t>
            </a:r>
            <a:r>
              <a:rPr lang="en-US" altLang="en-US" sz="2000" dirty="0">
                <a:solidFill>
                  <a:srgbClr val="FFC000"/>
                </a:solidFill>
              </a:rPr>
              <a:t> </a:t>
            </a:r>
            <a:r>
              <a:rPr lang="hi-IN" altLang="en-US" sz="2000" dirty="0">
                <a:solidFill>
                  <a:srgbClr val="FFC000"/>
                </a:solidFill>
              </a:rPr>
              <a:t>अनुक्रम जैन</a:t>
            </a:r>
            <a:endParaRPr lang="en-US" altLang="en-US" sz="20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C000"/>
                </a:solidFill>
              </a:rPr>
              <a:t>     </a:t>
            </a:r>
            <a:r>
              <a:rPr lang="hi-IN" altLang="en-US" sz="2000" dirty="0">
                <a:solidFill>
                  <a:srgbClr val="FFC000"/>
                </a:solidFill>
              </a:rPr>
              <a:t>दमोह  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84F861-5CE6-4F7F-9EA2-59A2B1030E4F}"/>
              </a:ext>
            </a:extLst>
          </p:cNvPr>
          <p:cNvSpPr txBox="1"/>
          <p:nvPr/>
        </p:nvSpPr>
        <p:spPr>
          <a:xfrm>
            <a:off x="7401825" y="3822585"/>
            <a:ext cx="62682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डिजाइनिंग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अविरल जैन       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बीना 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7099E7-2847-4A6E-9CCB-A4C2F46A1767}"/>
              </a:ext>
            </a:extLst>
          </p:cNvPr>
          <p:cNvSpPr txBox="1"/>
          <p:nvPr/>
        </p:nvSpPr>
        <p:spPr>
          <a:xfrm>
            <a:off x="7097973" y="3794821"/>
            <a:ext cx="19274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सहयोग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नभ जैन </a:t>
            </a: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गुना</a:t>
            </a:r>
          </a:p>
          <a:p>
            <a:pPr algn="ctr"/>
            <a:r>
              <a:rPr lang="hi-IN" sz="1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                </a:t>
            </a:r>
            <a:endParaRPr lang="en-US" sz="1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CB6BEB-7DC8-41DD-8F4F-72C81F038A5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604" b="38329"/>
          <a:stretch/>
        </p:blipFill>
        <p:spPr>
          <a:xfrm>
            <a:off x="3396233" y="375597"/>
            <a:ext cx="4884298" cy="11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793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B381BA-F1D7-483F-B759-9C345135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/>
              <a:t>धन्यवाद</a:t>
            </a:r>
            <a:r>
              <a:rPr lang="en-US" dirty="0"/>
              <a:t>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2BBAB-4628-42F5-BF78-BE0E594751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6629" y="4286189"/>
            <a:ext cx="10090287" cy="606659"/>
          </a:xfrm>
        </p:spPr>
        <p:txBody>
          <a:bodyPr/>
          <a:lstStyle/>
          <a:p>
            <a:r>
              <a:rPr lang="hi-IN" dirty="0"/>
              <a:t>वर्ल्ड जैन पाठशाला</a:t>
            </a:r>
            <a:r>
              <a:rPr lang="en-US" dirty="0"/>
              <a:t> </a:t>
            </a:r>
            <a:r>
              <a:rPr lang="hi-IN" dirty="0"/>
              <a:t>टीम </a:t>
            </a:r>
            <a:endParaRPr lang="en-US" dirty="0"/>
          </a:p>
          <a:p>
            <a:r>
              <a:rPr lang="hi-IN" dirty="0"/>
              <a:t>जय</a:t>
            </a:r>
            <a:r>
              <a:rPr lang="en-US" dirty="0"/>
              <a:t>-</a:t>
            </a:r>
            <a:r>
              <a:rPr lang="hi-IN" dirty="0"/>
              <a:t>जिनेन्द्र 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21AB4-1CF0-4825-926E-5207D64C26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912234" y="3847335"/>
            <a:ext cx="4367531" cy="288000"/>
          </a:xfrm>
        </p:spPr>
        <p:txBody>
          <a:bodyPr/>
          <a:lstStyle/>
          <a:p>
            <a:r>
              <a:rPr lang="hi-IN" dirty="0"/>
              <a:t>आयोजक 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4F671-D586-49FB-B0C1-E7E9ADFE08D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058008" y="2709914"/>
            <a:ext cx="4367531" cy="474519"/>
          </a:xfrm>
        </p:spPr>
        <p:txBody>
          <a:bodyPr/>
          <a:lstStyle/>
          <a:p>
            <a:r>
              <a:rPr lang="en-US" dirty="0"/>
              <a:t>Attending Program</a:t>
            </a:r>
          </a:p>
        </p:txBody>
      </p:sp>
    </p:spTree>
    <p:extLst>
      <p:ext uri="{BB962C8B-B14F-4D97-AF65-F5344CB8AC3E}">
        <p14:creationId xmlns:p14="http://schemas.microsoft.com/office/powerpoint/2010/main" val="207912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A12EE59-F25D-4741-84BF-725A3EEFBB94}"/>
              </a:ext>
            </a:extLst>
          </p:cNvPr>
          <p:cNvSpPr/>
          <p:nvPr/>
        </p:nvSpPr>
        <p:spPr>
          <a:xfrm>
            <a:off x="608988" y="3991013"/>
            <a:ext cx="6136616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 –गेंडा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श्रेयांशनाथ भगवान  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3043" y="747289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872" y="2360769"/>
            <a:ext cx="5742849" cy="1257099"/>
          </a:xfrm>
        </p:spPr>
        <p:txBody>
          <a:bodyPr>
            <a:normAutofit fontScale="77500" lnSpcReduction="20000"/>
          </a:bodyPr>
          <a:lstStyle/>
          <a:p>
            <a:r>
              <a:rPr lang="hi-IN" sz="4800" dirty="0"/>
              <a:t>अब पुलिस बाले </a:t>
            </a:r>
            <a:endParaRPr lang="en-US" sz="4800" dirty="0"/>
          </a:p>
          <a:p>
            <a:r>
              <a:rPr lang="hi-IN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देखें</a:t>
            </a:r>
            <a:r>
              <a:rPr lang="hi-IN" sz="4800" u="sng" dirty="0">
                <a:solidFill>
                  <a:srgbClr val="FF0000"/>
                </a:solidFill>
              </a:rPr>
              <a:t>गे</a:t>
            </a:r>
            <a:r>
              <a:rPr lang="hi-IN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hi-IN" sz="4800" u="sng" dirty="0">
                <a:solidFill>
                  <a:srgbClr val="FF0000"/>
                </a:solidFill>
              </a:rPr>
              <a:t>डा</a:t>
            </a:r>
            <a:r>
              <a:rPr lang="hi-IN" sz="4800" dirty="0"/>
              <a:t>कू क्या करते है ?</a:t>
            </a:r>
            <a:endParaRPr lang="en-US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CF0BA3-A8CD-4C65-AC10-57B26579D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929" y="132522"/>
            <a:ext cx="5046801" cy="65333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38229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4000" dirty="0"/>
              <a:t>चमेली ने कपड़ों में नील कम लगाया है </a:t>
            </a:r>
            <a:endParaRPr lang="en-US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811618" y="129770"/>
            <a:ext cx="5247861" cy="657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55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8769" y="2789135"/>
            <a:ext cx="5742849" cy="1257099"/>
          </a:xfrm>
        </p:spPr>
        <p:txBody>
          <a:bodyPr>
            <a:normAutofit lnSpcReduction="10000"/>
          </a:bodyPr>
          <a:lstStyle/>
          <a:p>
            <a:r>
              <a:rPr lang="hi-IN" sz="4000" dirty="0"/>
              <a:t>चमेली ने कपड़ों में </a:t>
            </a:r>
            <a:endParaRPr lang="en-US" sz="4000" dirty="0"/>
          </a:p>
          <a:p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hi-IN" sz="4000" u="sng" dirty="0">
                <a:solidFill>
                  <a:srgbClr val="FF0000"/>
                </a:solidFill>
              </a:rPr>
              <a:t>नील कम ल</a:t>
            </a:r>
            <a:r>
              <a:rPr lang="hi-IN" sz="4000" dirty="0"/>
              <a:t>गाया है </a:t>
            </a:r>
            <a:endParaRPr lang="en-US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811618" y="132522"/>
            <a:ext cx="5247861" cy="657307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AE1D8A7-ECBA-4F45-AD97-45CC9E3DF23E}"/>
              </a:ext>
            </a:extLst>
          </p:cNvPr>
          <p:cNvSpPr/>
          <p:nvPr/>
        </p:nvSpPr>
        <p:spPr>
          <a:xfrm>
            <a:off x="440655" y="4408457"/>
            <a:ext cx="5981125" cy="17543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उत्तर –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hi-IN" sz="5400" dirty="0"/>
              <a:t>नीलकमल </a:t>
            </a:r>
            <a:endParaRPr lang="en-US" sz="5400" dirty="0"/>
          </a:p>
          <a:p>
            <a:pPr algn="ctr"/>
            <a:r>
              <a:rPr lang="en-US" sz="5400" dirty="0"/>
              <a:t>       </a:t>
            </a:r>
            <a:r>
              <a:rPr lang="hi-IN" sz="5400" dirty="0"/>
              <a:t>नेमिनाथ</a:t>
            </a:r>
            <a:r>
              <a:rPr lang="en-US" sz="5400" dirty="0"/>
              <a:t> </a:t>
            </a:r>
            <a:r>
              <a:rPr lang="hi-IN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भगवान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851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3D545-C417-48EA-9543-078BF8EB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704" y="840054"/>
            <a:ext cx="783920" cy="78263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9A8D28-D968-408D-AA5E-1B16F071D7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195656"/>
            <a:ext cx="5742849" cy="1257099"/>
          </a:xfrm>
        </p:spPr>
        <p:txBody>
          <a:bodyPr>
            <a:normAutofit/>
          </a:bodyPr>
          <a:lstStyle/>
          <a:p>
            <a:r>
              <a:rPr lang="hi-IN" sz="3200" dirty="0"/>
              <a:t>नयना गरीबों की मदद करने हरदम तैयार है</a:t>
            </a:r>
            <a:endParaRPr lang="en-US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92004-FF5A-486F-BD35-52AACB74C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E42CFC-C550-45A7-B95C-5B75D70C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824870" y="0"/>
            <a:ext cx="5247861" cy="673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24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4">
      <a:dk1>
        <a:sysClr val="windowText" lastClr="000000"/>
      </a:dk1>
      <a:lt1>
        <a:sysClr val="window" lastClr="FFFFFF"/>
      </a:lt1>
      <a:dk2>
        <a:srgbClr val="64AC00"/>
      </a:dk2>
      <a:lt2>
        <a:srgbClr val="CBFF00"/>
      </a:lt2>
      <a:accent1>
        <a:srgbClr val="002E62"/>
      </a:accent1>
      <a:accent2>
        <a:srgbClr val="004CB9"/>
      </a:accent2>
      <a:accent3>
        <a:srgbClr val="005500"/>
      </a:accent3>
      <a:accent4>
        <a:srgbClr val="16B3DC"/>
      </a:accent4>
      <a:accent5>
        <a:srgbClr val="F9DC5C"/>
      </a:accent5>
      <a:accent6>
        <a:srgbClr val="EF626C"/>
      </a:accent6>
      <a:hlink>
        <a:srgbClr val="FFFFFF"/>
      </a:hlink>
      <a:folHlink>
        <a:srgbClr val="FFFFFF"/>
      </a:folHlink>
    </a:clrScheme>
    <a:fontScheme name="Custom 21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F22977542_Outdoors presentation_RVA_v4.potx" id="{6CD96AFB-7D75-48FF-A856-C8B82BF3C12B}" vid="{1E6ACFD4-3AE6-4944-B76B-DA44E915EC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6A71AF-4CF2-4B95-BFB6-5C27500258C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F60B100-7079-4DE7-AF7C-20BFB1D62C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35B1F0-3442-4957-9701-25816EFDB6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Outdoors presentation</Template>
  <TotalTime>448</TotalTime>
  <Words>802</Words>
  <Application>Microsoft Office PowerPoint</Application>
  <PresentationFormat>Widescreen</PresentationFormat>
  <Paragraphs>299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Arial</vt:lpstr>
      <vt:lpstr>Calibri</vt:lpstr>
      <vt:lpstr>Franklin Gothic Book</vt:lpstr>
      <vt:lpstr>Gill Sans MT</vt:lpstr>
      <vt:lpstr>Office Theme</vt:lpstr>
      <vt:lpstr>आओ सीखें जैन धर्म </vt:lpstr>
      <vt:lpstr>PowerPoint Presentation</vt:lpstr>
      <vt:lpstr>चिन्ह खोजो और तीर्थंकर के नाम बतओ  </vt:lpstr>
      <vt:lpstr>PowerPoint Presentation</vt:lpstr>
      <vt:lpstr>1</vt:lpstr>
      <vt:lpstr>1</vt:lpstr>
      <vt:lpstr>2</vt:lpstr>
      <vt:lpstr>2</vt:lpstr>
      <vt:lpstr>3</vt:lpstr>
      <vt:lpstr>3</vt:lpstr>
      <vt:lpstr>4</vt:lpstr>
      <vt:lpstr>4</vt:lpstr>
      <vt:lpstr>5</vt:lpstr>
      <vt:lpstr>5</vt:lpstr>
      <vt:lpstr>6</vt:lpstr>
      <vt:lpstr>6</vt:lpstr>
      <vt:lpstr>7</vt:lpstr>
      <vt:lpstr>7</vt:lpstr>
      <vt:lpstr>8</vt:lpstr>
      <vt:lpstr>8</vt:lpstr>
      <vt:lpstr>PowerPoint Presentation</vt:lpstr>
      <vt:lpstr>PowerPoint Presentation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Jumble Word</vt:lpstr>
      <vt:lpstr> अतिथि देवो भव: : </vt:lpstr>
      <vt:lpstr> अतिथि देवो भव: : </vt:lpstr>
      <vt:lpstr>TEXT LAYOUT 2</vt:lpstr>
      <vt:lpstr> अतिथि देवो भव:  </vt:lpstr>
      <vt:lpstr>PowerPoint Presentation</vt:lpstr>
      <vt:lpstr> अतिथि देवो भव: </vt:lpstr>
      <vt:lpstr>PowerPoint Presentation</vt:lpstr>
      <vt:lpstr> अतिथि देवो भव:  </vt:lpstr>
      <vt:lpstr>PowerPoint Presentation</vt:lpstr>
      <vt:lpstr> अतिथि देवो भव:  </vt:lpstr>
      <vt:lpstr>PowerPoint Presentation</vt:lpstr>
      <vt:lpstr> अतिथि देवो भव:  </vt:lpstr>
      <vt:lpstr>PowerPoint Presentation</vt:lpstr>
      <vt:lpstr> अतिथि देवो भव:  </vt:lpstr>
      <vt:lpstr>PowerPoint Presentation</vt:lpstr>
      <vt:lpstr> अतिथि देवो भव:  </vt:lpstr>
      <vt:lpstr>PowerPoint Presentation</vt:lpstr>
      <vt:lpstr>PowerPoint Presentation</vt:lpstr>
      <vt:lpstr>धन्यवाद!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TITLE</dc:title>
  <dc:creator>Sab Jee Gallery</dc:creator>
  <cp:lastModifiedBy>Sab Jee Gallery</cp:lastModifiedBy>
  <cp:revision>47</cp:revision>
  <dcterms:created xsi:type="dcterms:W3CDTF">2020-10-13T12:49:08Z</dcterms:created>
  <dcterms:modified xsi:type="dcterms:W3CDTF">2020-10-17T10:32:26Z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