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47" r:id="rId2"/>
    <p:sldId id="297" r:id="rId3"/>
    <p:sldId id="258" r:id="rId4"/>
    <p:sldId id="364" r:id="rId5"/>
    <p:sldId id="365" r:id="rId6"/>
    <p:sldId id="358" r:id="rId7"/>
    <p:sldId id="359" r:id="rId8"/>
    <p:sldId id="298" r:id="rId9"/>
    <p:sldId id="260" r:id="rId10"/>
    <p:sldId id="299" r:id="rId11"/>
    <p:sldId id="300" r:id="rId12"/>
    <p:sldId id="352" r:id="rId13"/>
    <p:sldId id="353" r:id="rId14"/>
    <p:sldId id="354" r:id="rId15"/>
    <p:sldId id="355" r:id="rId16"/>
    <p:sldId id="356" r:id="rId17"/>
    <p:sldId id="357" r:id="rId18"/>
    <p:sldId id="348" r:id="rId19"/>
    <p:sldId id="349" r:id="rId20"/>
    <p:sldId id="303" r:id="rId21"/>
    <p:sldId id="304" r:id="rId22"/>
    <p:sldId id="305" r:id="rId23"/>
    <p:sldId id="306" r:id="rId24"/>
    <p:sldId id="307" r:id="rId25"/>
    <p:sldId id="308" r:id="rId26"/>
    <p:sldId id="313" r:id="rId27"/>
    <p:sldId id="314" r:id="rId28"/>
    <p:sldId id="319" r:id="rId29"/>
    <p:sldId id="320" r:id="rId30"/>
    <p:sldId id="321" r:id="rId31"/>
    <p:sldId id="322" r:id="rId32"/>
    <p:sldId id="327" r:id="rId33"/>
    <p:sldId id="328" r:id="rId34"/>
    <p:sldId id="329" r:id="rId35"/>
    <p:sldId id="330" r:id="rId36"/>
    <p:sldId id="350" r:id="rId37"/>
    <p:sldId id="351" r:id="rId38"/>
    <p:sldId id="331" r:id="rId39"/>
    <p:sldId id="332" r:id="rId40"/>
    <p:sldId id="360" r:id="rId41"/>
    <p:sldId id="361" r:id="rId42"/>
    <p:sldId id="362" r:id="rId43"/>
    <p:sldId id="363" r:id="rId44"/>
    <p:sldId id="337" r:id="rId45"/>
    <p:sldId id="33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349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6049E-D3FD-4866-AF33-55B8E8E730C6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E0EDAB-71D1-4C9A-9033-F9E2E59D31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4858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5229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7688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7086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5404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92152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054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8533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76019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430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07221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3945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84801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1763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1615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88718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340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73685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08022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3398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9060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77370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6060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5477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59887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83100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05343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24124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7512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96616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89728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28194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36928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8510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70453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781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02947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57539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75010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7147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0839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7987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994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592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1776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6666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775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963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87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990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6803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678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4417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27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645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1987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31078-3BC9-44C8-9F24-A06552B92174}" type="datetimeFigureOut">
              <a:rPr lang="en-IN" smtClean="0"/>
              <a:t>14-05-2020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1CBA6-2DE1-4CCA-872E-7C5000C5A87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263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" y="0"/>
            <a:ext cx="991954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83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1774972"/>
            <a:ext cx="121920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Ten minus seven multiply with 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one = 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0136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96296E-6 L -0.00091 -0.2423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6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6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941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Ten 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minus seven multiply with one= Three</a:t>
            </a:r>
            <a:endParaRPr lang="en-US" sz="1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तीन काल, तीन 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बल,</a:t>
            </a:r>
            <a:endParaRPr lang="en-IN" sz="6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तीन </a:t>
            </a:r>
            <a:r>
              <a:rPr lang="hi-I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योग, तीन 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मूढ़ता,</a:t>
            </a:r>
            <a:r>
              <a:rPr lang="en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तीन</a:t>
            </a:r>
            <a:r>
              <a:rPr lang="en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रतनत्रय</a:t>
            </a:r>
            <a:endParaRPr lang="en-IN" sz="6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301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17583"/>
            <a:ext cx="12192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२</a:t>
            </a:r>
            <a:r>
              <a:rPr lang="en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२</a:t>
            </a:r>
            <a:r>
              <a:rPr lang="en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–</a:t>
            </a:r>
            <a:r>
              <a:rPr lang="en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२</a:t>
            </a:r>
            <a:r>
              <a:rPr lang="en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×</a:t>
            </a:r>
            <a:r>
              <a:rPr lang="en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०</a:t>
            </a:r>
            <a:r>
              <a:rPr lang="en-IN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6782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96296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7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7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5094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IN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२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२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–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२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×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०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४</a:t>
            </a:r>
            <a:endParaRPr lang="en-IN" sz="115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5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चार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अनुयोग, चार मंगल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endParaRPr lang="en-IN" sz="7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चार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पुरुषार्थ,चार भावना (मैत्री,प्रमोद, करूणा, माध्यस्थ)</a:t>
            </a:r>
            <a:endParaRPr lang="en-IN" sz="7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128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4" y="42483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-1" y="1561303"/>
            <a:ext cx="121920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पांच और पांच को जोड़ो, कॉपी में लिखो, पांच और पांच को और जोड़ो,अब इसमें से बारह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घटाओ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? </a:t>
            </a:r>
            <a:endParaRPr lang="en-US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438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4.44444E-6 L -0.00312 -0.2027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013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4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4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6251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पांच और पांच को जोड़ो, कॉपी में लिखो, पांच और पांच को और जोड़ो,अब इसमें से बारह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घटाओ</a:t>
            </a:r>
            <a:r>
              <a:rPr lang="en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=8</a:t>
            </a:r>
            <a:endParaRPr lang="en-IN" sz="6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अष्ट कर्म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आठ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मद,</a:t>
            </a:r>
            <a:r>
              <a:rPr lang="en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सम्यक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दर्शन के आठ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अंग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सिद्धों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के अष्ट मूल गुण</a:t>
            </a:r>
            <a:endParaRPr lang="en-US" sz="105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1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5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4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018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1794749"/>
            <a:ext cx="12192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यदि दो का मतलब पांच है और तीन का मतलब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चार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</a:p>
          <a:p>
            <a:pPr algn="ctr"/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तो 2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</a:t>
            </a:r>
            <a:r>
              <a:rPr lang="en-US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4" y="42483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486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3.7037E-7 L -0.00104 -0.2071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037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2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2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1250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यदि दो का मतलब पांच है और तीन का मतलब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चार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</a:p>
          <a:p>
            <a:pPr algn="ctr"/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तो 2+3=9</a:t>
            </a:r>
            <a:endParaRPr lang="en-IN" sz="6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6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नव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पदार्थ, नव निधि, 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नारायण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 प्रतिनारायण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बलभद्र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नव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देवता </a:t>
            </a:r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endParaRPr lang="en-US" sz="6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5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1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965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17583"/>
            <a:ext cx="12192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5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× 2 + 3 - 2 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256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96296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79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79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537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5094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3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× 2 + 3 – 2 = 11</a:t>
            </a:r>
            <a:endParaRPr lang="en-US" sz="13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11 प्रतिमा, भगवान महावीर के 11 गणधर, 11 अंग,11 रुद्र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466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34703"/>
            <a:ext cx="12192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 x 1 + 2 = 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6971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3.33333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3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3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976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4180912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-1" y="1316097"/>
            <a:ext cx="12192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3000 + 1000 -2000 × 2 + 2 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503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-3.33333E-6 L -0.00091 -0.216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081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8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8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317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5094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3000 + 1000 - 2000 × 2 + 2 = 2</a:t>
            </a:r>
            <a:endParaRPr lang="en-US" sz="11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दो संसारी जीव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 परमात्मा,</a:t>
            </a:r>
            <a:endParaRPr lang="en-IN" sz="7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जीव के भेद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२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संयम,</a:t>
            </a:r>
            <a:endParaRPr lang="en-IN" sz="7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दो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मिथ्यात्व</a:t>
            </a:r>
            <a:endParaRPr lang="en-IN" sz="7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512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-1" y="2078098"/>
            <a:ext cx="12192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1+2+3+4+5-10 = </a:t>
            </a:r>
            <a:r>
              <a:rPr lang="en-US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1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544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-3.33333E-6 L -0.00091 -0.2423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1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1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537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7556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 + 2 + 3 + 4 + 5 – 10 = 5</a:t>
            </a:r>
            <a:endParaRPr lang="en-US" sz="9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व्रत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en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शरीर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</a:t>
            </a:r>
            <a:r>
              <a:rPr lang="en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ज्ञान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 लब्धि</a:t>
            </a:r>
            <a:r>
              <a:rPr lang="en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भाव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166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4" y="41340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-1" y="1326983"/>
            <a:ext cx="12192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1000 × 0 + 1 × 0 + 6 × 1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599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-3.7037E-6 L -0.00104 -0.21921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097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9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9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317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7710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1000 × 0 + 1 × 0 + 6 × 1 = 6</a:t>
            </a:r>
            <a:endParaRPr lang="en-US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 लेश्या,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छहढाला,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द्रव्य, षट कर्म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196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1834983"/>
            <a:ext cx="121920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Two multiply with ten plus five minus </a:t>
            </a:r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fifteen = </a:t>
            </a:r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4" y="39562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5629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7.40741E-7 L 0 -0.2310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55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8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8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7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Two multiply with ten plus five minus fifteen=10 </a:t>
            </a:r>
            <a:endParaRPr lang="en-US" sz="8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 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धर्म</a:t>
            </a:r>
            <a:r>
              <a:rPr lang="en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 प्राण</a:t>
            </a:r>
            <a:r>
              <a:rPr lang="en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 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कर्मों </a:t>
            </a:r>
            <a:r>
              <a:rPr lang="hi-I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की 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अवस्थाएं</a:t>
            </a:r>
            <a:r>
              <a:rPr lang="en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hi-IN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 प्रकार के कल्पवृक्ष, 10 केवल ज्ञान के अतिशय, 10 जन्म के अतिशय</a:t>
            </a:r>
            <a:endParaRPr lang="en-IN" sz="6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940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14283"/>
            <a:ext cx="12192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20 का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50%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endParaRPr lang="en-IN" sz="115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30 </a:t>
            </a:r>
            <a:r>
              <a:rPr lang="hi-IN" sz="11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का 10%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43372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8445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-1.85185E-6 L -0.00104 -0.2210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106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89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89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537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0634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20 का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50%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30 </a:t>
            </a:r>
            <a:r>
              <a:rPr lang="hi-IN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का 10% = 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13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endParaRPr lang="en-US" sz="9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1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13 प्रकार का चरित्र, 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तेरापंथ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के 13 नियम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721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5710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 x 1 + 2 = 4</a:t>
            </a: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चार कषाय</a:t>
            </a:r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चार दान प्रकार</a:t>
            </a:r>
            <a:r>
              <a:rPr lang="en-US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चार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गति</a:t>
            </a:r>
            <a:r>
              <a:rPr lang="en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चार अनुयोग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056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4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0" y="2317583"/>
            <a:ext cx="12192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यदि जोड़(+) का मतलब गुना (×) है </a:t>
            </a:r>
            <a:endParaRPr lang="en-IN" sz="6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तो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 </a:t>
            </a:r>
            <a:r>
              <a:rPr lang="en-US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</a:t>
            </a:r>
            <a:r>
              <a:rPr lang="en-US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753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1.11111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1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1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537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यदि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जोड़(+) का मतलब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गुना(×)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है </a:t>
            </a:r>
            <a:endParaRPr lang="en-IN" sz="6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तो</a:t>
            </a:r>
            <a:r>
              <a:rPr lang="en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IN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 + 8 – 2 = 14</a:t>
            </a:r>
            <a:endParaRPr lang="en-US" sz="16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7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14 गुणस्थान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14 मार्गना स्थान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14 </a:t>
            </a:r>
            <a:r>
              <a:rPr lang="hi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जीव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समास</a:t>
            </a:r>
            <a:r>
              <a:rPr lang="en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hi-IN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14 कुलकर</a:t>
            </a:r>
            <a:endParaRPr lang="en-IN" sz="6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861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43372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0" y="1365083"/>
            <a:ext cx="12192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20 ÷ 2 + 3 + 2 + 1 + 6 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176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-0.00104 -0.02361 L -0.00312 -0.1946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856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99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99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87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20 ÷ 2 + 3 + 2 + 1 + 6 = 22 </a:t>
            </a:r>
            <a:endParaRPr lang="en-US" sz="115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22अभक्ष्य</a:t>
            </a:r>
            <a:r>
              <a:rPr lang="hi-IN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en-IN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22 </a:t>
            </a:r>
            <a:r>
              <a:rPr lang="hi-IN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परिषह</a:t>
            </a:r>
            <a:endParaRPr lang="en-IN" sz="8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156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4" y="42737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-1" y="1352383"/>
            <a:ext cx="12192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6000 ÷ 600 × 60 + 8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111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59259E-6 L 0 -0.217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88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7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7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4786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6000÷600×60+8 = </a:t>
            </a:r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608</a:t>
            </a:r>
            <a:endParaRPr lang="en-US" sz="1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7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 महीने 8 समय में 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608 जीव मोक्ष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जाते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हैं 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805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4386459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0" y="1212683"/>
            <a:ext cx="12192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(</a:t>
            </a:r>
            <a:r>
              <a:rPr lang="en-US" sz="13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2+2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+ (</a:t>
            </a:r>
            <a:r>
              <a:rPr lang="en-US" sz="13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3-2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+ (</a:t>
            </a:r>
            <a:r>
              <a:rPr lang="en-US" sz="13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2×3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+ 1 ] 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701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96296E-6 L -0.00104 -0.19514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976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19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19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87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5710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</a:t>
            </a:r>
            <a:r>
              <a:rPr lang="hi-IN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2+2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+(</a:t>
            </a:r>
            <a:r>
              <a:rPr lang="hi-IN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3-2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</a:t>
            </a:r>
            <a:r>
              <a:rPr lang="hi-IN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2×3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= 12</a:t>
            </a:r>
            <a:endParaRPr lang="en-US" sz="1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IN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12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भावना, </a:t>
            </a:r>
            <a:r>
              <a:rPr lang="en-IN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12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तप,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बारहमास,</a:t>
            </a:r>
            <a:endParaRPr lang="en-IN" sz="7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12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चक्रवर्ती,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श्रावक </a:t>
            </a:r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के 12 </a:t>
            </a:r>
            <a:r>
              <a:rPr lang="hi-IN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व्रत</a:t>
            </a:r>
            <a:endParaRPr lang="en-IN" sz="7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144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17583"/>
            <a:ext cx="12192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32 + 8 – 3 x 8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042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96296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7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7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317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5094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32+8–3x8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16 </a:t>
            </a:r>
            <a:endParaRPr lang="en-US" sz="13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सोलह कारण भावनाएं, 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16 स्वर्ग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307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17583"/>
            <a:ext cx="12192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12 – 7 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973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96296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59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59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659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508083"/>
            <a:ext cx="1219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३६०००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४००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+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५०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1489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-2.59259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69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69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0788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३६०००+४००+५०</a:t>
            </a:r>
            <a:r>
              <a:rPr lang="en-IN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=36450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endParaRPr lang="en-US" sz="13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वैज्ञानिकों के अनुसार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बिना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छने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पानी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की एक बूंद में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36450</a:t>
            </a:r>
            <a:r>
              <a:rPr lang="en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जीव होते हैं 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508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429411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0" y="1352383"/>
            <a:ext cx="12192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700 + 0 × 0 × 1 × 1 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561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59259E-6 L 0 -0.22107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6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8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8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9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700+0×0×1×1=700 </a:t>
            </a:r>
            <a:endParaRPr lang="en-US" sz="115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5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1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रक्षाबंधन पर्व इसलिए मनाया जाता है क्योंकि 700 मुनिराजों पर से उपसर्ग दूर हुआ था।</a:t>
            </a:r>
            <a:endParaRPr lang="en-IN" sz="7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84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17583"/>
            <a:ext cx="12192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192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2.96296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4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4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659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52783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= </a:t>
            </a:r>
            <a:endParaRPr lang="en-US" sz="13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953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2324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12 – 7 = 5 </a:t>
            </a:r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पाप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IN" sz="115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परमेष्ठी </a:t>
            </a:r>
            <a:endParaRPr lang="en-IN" sz="9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05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435507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0" y="1433663"/>
            <a:ext cx="121920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4 - 8 + 10 x 20 / 10 = </a:t>
            </a:r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103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-2.96296E-6 L -0.0013 -0.21203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1060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89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89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537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2170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4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4-8+10x20/10 </a:t>
            </a:r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= 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24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8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24 </a:t>
            </a:r>
            <a:r>
              <a:rPr lang="hi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तीर्थंकर</a:t>
            </a:r>
            <a:r>
              <a:rPr lang="en-IN" sz="9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24 </a:t>
            </a:r>
            <a:r>
              <a:rPr lang="hi-IN" sz="9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परिग्रह</a:t>
            </a:r>
            <a:endParaRPr lang="en-IN" sz="9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49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17583"/>
            <a:ext cx="121920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 + 2 x 6 = ?</a:t>
            </a:r>
            <a:endParaRPr lang="en-US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Countdown Timer 20 sec ( v 466 ) news theme - circle equalizer effects with sound HD 4k!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23" end="3919.87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3335" y="3791195"/>
            <a:ext cx="4145329" cy="2331748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7004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2.96296E-6 L -0.00091 -0.24236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213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348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348"/>
                            </p:stCondLst>
                            <p:childTnLst>
                              <p:par>
                                <p:cTn id="27" presetID="5" presetClass="exit" presetSubtype="1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878">
                <p:cTn id="3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2" grpId="1"/>
      <p:bldP spid="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58323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66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13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 + 2 x 6 = 15</a:t>
            </a: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9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hi-IN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15 प्रमाद,15 </a:t>
            </a:r>
            <a:r>
              <a:rPr lang="hi-IN" sz="8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कर्मभूमि</a:t>
            </a:r>
            <a:endParaRPr lang="en-IN" sz="8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996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697</Words>
  <Application>Microsoft Office PowerPoint</Application>
  <PresentationFormat>Widescreen</PresentationFormat>
  <Paragraphs>207</Paragraphs>
  <Slides>45</Slides>
  <Notes>44</Notes>
  <HiddenSlides>0</HiddenSlides>
  <MMClips>22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Mangal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123455679</dc:title>
  <dc:creator>Aabhas Jain</dc:creator>
  <cp:lastModifiedBy>Aabhas Jain</cp:lastModifiedBy>
  <cp:revision>32</cp:revision>
  <dcterms:created xsi:type="dcterms:W3CDTF">2020-05-13T07:32:31Z</dcterms:created>
  <dcterms:modified xsi:type="dcterms:W3CDTF">2020-05-14T13:26:54Z</dcterms:modified>
</cp:coreProperties>
</file>