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8" r:id="rId3"/>
    <p:sldId id="275" r:id="rId4"/>
    <p:sldId id="289" r:id="rId5"/>
    <p:sldId id="277" r:id="rId6"/>
    <p:sldId id="290" r:id="rId7"/>
    <p:sldId id="278" r:id="rId8"/>
    <p:sldId id="279" r:id="rId9"/>
    <p:sldId id="281" r:id="rId10"/>
    <p:sldId id="282" r:id="rId11"/>
    <p:sldId id="291" r:id="rId12"/>
    <p:sldId id="283" r:id="rId13"/>
    <p:sldId id="284" r:id="rId14"/>
    <p:sldId id="286" r:id="rId15"/>
    <p:sldId id="285" r:id="rId16"/>
    <p:sldId id="287" r:id="rId17"/>
    <p:sldId id="292" r:id="rId18"/>
    <p:sldId id="29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420"/>
    <a:srgbClr val="ECD420"/>
    <a:srgbClr val="F1F61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86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Sheet1!$A$2:$A$7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0.20942</cdr:x>
      <cdr:y>0.44776</cdr:y>
    </cdr:from>
    <cdr:to>
      <cdr:x>0.37644</cdr:x>
      <cdr:y>0.62861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531937" y="2286000"/>
          <a:ext cx="1221808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hi-IN" sz="5400" b="1" cap="none" spc="0" dirty="0" smtClean="0">
              <a:ln w="12700">
                <a:noFill/>
                <a:prstDash val="solid"/>
              </a:ln>
              <a:solidFill>
                <a:srgbClr val="FF0000"/>
              </a:solidFill>
              <a:effectLst/>
              <a:latin typeface="Aparajita" pitchFamily="34" charset="0"/>
              <a:cs typeface="Aparajita" pitchFamily="34" charset="0"/>
            </a:rPr>
            <a:t>जीव</a:t>
          </a:r>
          <a:endParaRPr lang="en-US" sz="5400" b="1" cap="none" spc="0" dirty="0">
            <a:ln w="12700">
              <a:noFill/>
              <a:prstDash val="solid"/>
            </a:ln>
            <a:solidFill>
              <a:srgbClr val="FF0000"/>
            </a:solidFill>
            <a:effectLst/>
            <a:latin typeface="Aparajita" pitchFamily="34" charset="0"/>
            <a:cs typeface="Aparajita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328C7-37C7-45BB-A5B5-7BF84E1D86F0}" type="datetimeFigureOut">
              <a:rPr lang="en-US" smtClean="0"/>
              <a:t>4/4/2021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15478-EFBC-426B-B10C-6E0EE75F00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15478-EFBC-426B-B10C-6E0EE75F009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duotone>
              <a:schemeClr val="accent6">
                <a:shade val="45000"/>
                <a:satMod val="135000"/>
              </a:schemeClr>
              <a:prstClr val="white"/>
            </a:duotone>
            <a:lum bright="6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7769D-C68A-4AC0-871E-323ECA6E988B}" type="datetimeFigureOut">
              <a:rPr lang="en-US" smtClean="0"/>
              <a:pPr/>
              <a:t>4/4/2021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818376"/>
            <a:ext cx="8229600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28575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जिनागम</a:t>
            </a:r>
          </a:p>
          <a:p>
            <a:pPr algn="ctr"/>
            <a:r>
              <a:rPr lang="hi-IN" sz="16600" b="1" cap="none" spc="0" dirty="0" smtClean="0">
                <a:ln w="28575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ज्ञान</a:t>
            </a:r>
            <a:endParaRPr lang="en-US" sz="16600" b="1" cap="none" spc="0" dirty="0">
              <a:ln w="28575">
                <a:solidFill>
                  <a:schemeClr val="bg1"/>
                </a:solidFill>
                <a:prstDash val="solid"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3" name="Picture 2" descr="PinClipart.com_feather-arrow-clip-art_5111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94" y="4929188"/>
            <a:ext cx="2213706" cy="19288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03567" y="5943600"/>
            <a:ext cx="63594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प्रस्तुति – तपिश शास्त्री, उदयपुर</a:t>
            </a:r>
            <a:endParaRPr lang="en-US" sz="4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286000" y="5865812"/>
            <a:ext cx="2743200" cy="1588"/>
          </a:xfrm>
          <a:prstGeom prst="line">
            <a:avLst/>
          </a:prstGeom>
          <a:ln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096000" y="5864224"/>
            <a:ext cx="2743200" cy="1588"/>
          </a:xfrm>
          <a:prstGeom prst="line">
            <a:avLst/>
          </a:prstGeom>
          <a:ln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486400" y="5791200"/>
            <a:ext cx="2286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343400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षट्खंडागम</a:t>
            </a:r>
            <a:endParaRPr lang="en-US" sz="1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86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6764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1242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5720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198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467600" y="1143000"/>
            <a:ext cx="1371600" cy="220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09600" y="1295400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006986" y="1301591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454786" y="1301591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902586" y="1301591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400800" y="1301591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98186" y="1301591"/>
            <a:ext cx="583814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endParaRPr lang="en-US" sz="13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648200"/>
            <a:ext cx="9144000" cy="23237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45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भावदीपिका</a:t>
            </a:r>
            <a:endParaRPr lang="en-US" sz="101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4400" y="838200"/>
            <a:ext cx="210312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143000" y="720804"/>
            <a:ext cx="1600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शुभ</a:t>
            </a:r>
            <a:endParaRPr lang="en-US" sz="66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14400" y="1981200"/>
            <a:ext cx="210312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914400" y="3048000"/>
            <a:ext cx="210312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990600" y="1863804"/>
            <a:ext cx="1905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अशुभ</a:t>
            </a:r>
            <a:endParaRPr lang="en-US" sz="66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143000" y="2895600"/>
            <a:ext cx="1600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शुद्ध</a:t>
            </a:r>
            <a:endParaRPr lang="en-US" sz="66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276600" y="877937"/>
            <a:ext cx="1600200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23900" b="1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+</a:t>
            </a:r>
            <a:endParaRPr lang="en-US" sz="66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1" name="Picture 40" descr="treasure-chest-favor-boxes_3_1512b.jpg"/>
          <p:cNvPicPr>
            <a:picLocks noChangeAspect="1"/>
          </p:cNvPicPr>
          <p:nvPr/>
        </p:nvPicPr>
        <p:blipFill>
          <a:blip r:embed="rId2"/>
          <a:srcRect l="31111" t="9419" r="31111"/>
          <a:stretch>
            <a:fillRect/>
          </a:stretch>
        </p:blipFill>
        <p:spPr>
          <a:xfrm>
            <a:off x="4953000" y="685800"/>
            <a:ext cx="38862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52400"/>
            <a:ext cx="8039100" cy="510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419600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आदिपुराण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86000"/>
            <a:ext cx="807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419600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ज्ञानार्णव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457200"/>
            <a:ext cx="914400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000" b="1" cap="none" spc="-30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KNOWLEDGE</a:t>
            </a:r>
            <a:endParaRPr lang="en-US" sz="13000" b="1" cap="none" spc="-30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830395"/>
            <a:ext cx="9144000" cy="16466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01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पंचास्तिकाय संग्रह</a:t>
            </a:r>
            <a:endParaRPr lang="en-US" sz="101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43600" y="609600"/>
            <a:ext cx="210312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172200" y="609600"/>
            <a:ext cx="160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जीव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43600" y="1371600"/>
            <a:ext cx="210312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943600" y="2133600"/>
            <a:ext cx="210312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943600" y="2895600"/>
            <a:ext cx="210312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943600" y="3657600"/>
            <a:ext cx="210312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6172200" y="1286470"/>
            <a:ext cx="160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पुद्गल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172200" y="2124670"/>
            <a:ext cx="160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धर्म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72200" y="2895600"/>
            <a:ext cx="1600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अधर्म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943600" y="3581400"/>
            <a:ext cx="2057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आकाश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5" name="Right Arrow 54"/>
          <p:cNvSpPr/>
          <p:nvPr/>
        </p:nvSpPr>
        <p:spPr>
          <a:xfrm rot="20915955">
            <a:off x="2808425" y="955476"/>
            <a:ext cx="3108359" cy="571749"/>
          </a:xfrm>
          <a:prstGeom prst="rightArrow">
            <a:avLst>
              <a:gd name="adj1" fmla="val 17016"/>
              <a:gd name="adj2" fmla="val 859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Arrow 55"/>
          <p:cNvSpPr/>
          <p:nvPr/>
        </p:nvSpPr>
        <p:spPr>
          <a:xfrm rot="21188235">
            <a:off x="3312179" y="1608540"/>
            <a:ext cx="2557731" cy="526533"/>
          </a:xfrm>
          <a:prstGeom prst="rightArrow">
            <a:avLst>
              <a:gd name="adj1" fmla="val 17016"/>
              <a:gd name="adj2" fmla="val 859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Arrow 56"/>
          <p:cNvSpPr/>
          <p:nvPr/>
        </p:nvSpPr>
        <p:spPr>
          <a:xfrm>
            <a:off x="3352800" y="2209800"/>
            <a:ext cx="2557731" cy="526533"/>
          </a:xfrm>
          <a:prstGeom prst="rightArrow">
            <a:avLst>
              <a:gd name="adj1" fmla="val 17016"/>
              <a:gd name="adj2" fmla="val 859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Arrow 57"/>
          <p:cNvSpPr/>
          <p:nvPr/>
        </p:nvSpPr>
        <p:spPr>
          <a:xfrm rot="319310">
            <a:off x="3352800" y="2895600"/>
            <a:ext cx="2557731" cy="526533"/>
          </a:xfrm>
          <a:prstGeom prst="rightArrow">
            <a:avLst>
              <a:gd name="adj1" fmla="val 17016"/>
              <a:gd name="adj2" fmla="val 859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 rot="902830">
            <a:off x="2840329" y="3365486"/>
            <a:ext cx="3108359" cy="571749"/>
          </a:xfrm>
          <a:prstGeom prst="rightArrow">
            <a:avLst>
              <a:gd name="adj1" fmla="val 17016"/>
              <a:gd name="adj2" fmla="val 8592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14400" y="1371600"/>
            <a:ext cx="2667000" cy="2514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447800" y="1219200"/>
            <a:ext cx="1536361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9900" b="1" cap="none" spc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19900" b="1" cap="none" spc="0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"/>
            <a:ext cx="8229600" cy="525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572000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त्रिलोकसार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7200" y="228600"/>
            <a:ext cx="4267200" cy="548640"/>
          </a:xfrm>
          <a:prstGeom prst="rect">
            <a:avLst/>
          </a:prstGeom>
          <a:solidFill>
            <a:srgbClr val="DCD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3505200" y="2057400"/>
            <a:ext cx="1905000" cy="1752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505200" y="228600"/>
            <a:ext cx="1905000" cy="1752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/>
          <p:cNvSpPr/>
          <p:nvPr/>
        </p:nvSpPr>
        <p:spPr>
          <a:xfrm>
            <a:off x="1447800" y="2057400"/>
            <a:ext cx="1905000" cy="1752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5562600" y="2057400"/>
            <a:ext cx="1905000" cy="1752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3505200" y="3886200"/>
            <a:ext cx="1905000" cy="1752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3619210" y="685800"/>
            <a:ext cx="1638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chemeClr val="tx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विजय</a:t>
            </a:r>
            <a:endParaRPr lang="en-US" sz="5400" b="1" cap="none" spc="0" dirty="0">
              <a:ln w="12700">
                <a:solidFill>
                  <a:schemeClr val="tx2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576595" y="2581870"/>
            <a:ext cx="19672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800" b="1" cap="none" spc="0" dirty="0" smtClean="0">
                <a:ln w="12700">
                  <a:solidFill>
                    <a:schemeClr val="tx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वैजयन्त</a:t>
            </a:r>
            <a:endParaRPr lang="en-US" sz="4800" b="1" cap="none" spc="0" dirty="0">
              <a:ln w="12700">
                <a:solidFill>
                  <a:schemeClr val="tx2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219200" y="2598003"/>
            <a:ext cx="23022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800" b="1" cap="none" spc="0" dirty="0" smtClean="0">
                <a:ln w="12700">
                  <a:solidFill>
                    <a:schemeClr val="tx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अपराजित</a:t>
            </a:r>
            <a:endParaRPr lang="en-US" sz="4800" b="1" cap="none" spc="0" dirty="0">
              <a:ln w="12700">
                <a:solidFill>
                  <a:schemeClr val="tx2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657600" y="4343400"/>
            <a:ext cx="1486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chemeClr val="tx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जयंत</a:t>
            </a:r>
            <a:endParaRPr lang="en-US" sz="5400" b="1" cap="none" spc="0" dirty="0">
              <a:ln w="12700">
                <a:solidFill>
                  <a:schemeClr val="tx2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038600" y="2209800"/>
            <a:ext cx="77777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1500" b="1" dirty="0" smtClean="0">
                <a:ln w="12700">
                  <a:solidFill>
                    <a:schemeClr val="tx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?</a:t>
            </a:r>
            <a:endParaRPr lang="hi-IN" sz="11500" b="1" cap="none" spc="0" dirty="0" smtClean="0">
              <a:ln w="12700">
                <a:solidFill>
                  <a:schemeClr val="tx2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343400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सर्वार्थसिद्धि</a:t>
            </a:r>
            <a:endParaRPr lang="en-US" sz="1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2819400"/>
            <a:ext cx="9144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पद्मनंदी </a:t>
            </a:r>
          </a:p>
          <a:p>
            <a:pPr algn="ctr"/>
            <a:r>
              <a:rPr lang="hi-IN" sz="1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पंचविंशतिका</a:t>
            </a:r>
            <a:endParaRPr lang="en-US" sz="13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4800" y="914400"/>
            <a:ext cx="8839200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9900" b="1" spc="-15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5×5 = ?</a:t>
            </a:r>
            <a:endParaRPr lang="en-US" sz="19900" b="1" cap="none" spc="-15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ownload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4306957" cy="1981200"/>
          </a:xfrm>
          <a:prstGeom prst="rect">
            <a:avLst/>
          </a:prstGeom>
        </p:spPr>
      </p:pic>
      <p:pic>
        <p:nvPicPr>
          <p:cNvPr id="8" name="Picture 7" descr="download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837043" y="990600"/>
            <a:ext cx="4306957" cy="1981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3422809"/>
            <a:ext cx="731161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जय जिनेन्द्र</a:t>
            </a:r>
            <a:endParaRPr lang="en-US" sz="13800" b="1" cap="none" spc="0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7" name="Picture 6" descr="download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809625"/>
            <a:ext cx="2190750" cy="208597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4328" y="228600"/>
            <a:ext cx="4519767" cy="4570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57200" y="4419600"/>
            <a:ext cx="80772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छहढाला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rcRect l="15000" t="12730" r="7500" b="4243"/>
          <a:stretch>
            <a:fillRect/>
          </a:stretch>
        </p:blipFill>
        <p:spPr>
          <a:xfrm>
            <a:off x="762000" y="255787"/>
            <a:ext cx="7924800" cy="4716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229761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रत्नकरंड श्रावकाचार</a:t>
            </a:r>
            <a:endParaRPr lang="en-US" sz="9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8600"/>
            <a:ext cx="4886023" cy="4570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57200" y="4419600"/>
            <a:ext cx="80772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समयसार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rcRect l="24953" r="25142"/>
          <a:stretch>
            <a:fillRect/>
          </a:stretch>
        </p:blipFill>
        <p:spPr>
          <a:xfrm>
            <a:off x="533400" y="304800"/>
            <a:ext cx="34290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918264"/>
            <a:ext cx="9144000" cy="20159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25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परमात्म प्रकाश</a:t>
            </a:r>
            <a:endParaRPr lang="en-US" sz="125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38" name="Picture 37" descr="treasure-chest-favor-boxes_3_1512b.jpg"/>
          <p:cNvPicPr>
            <a:picLocks noChangeAspect="1"/>
          </p:cNvPicPr>
          <p:nvPr/>
        </p:nvPicPr>
        <p:blipFill>
          <a:blip r:embed="rId3"/>
          <a:srcRect b="15517"/>
          <a:stretch>
            <a:fillRect/>
          </a:stretch>
        </p:blipFill>
        <p:spPr>
          <a:xfrm>
            <a:off x="4648200" y="304800"/>
            <a:ext cx="34290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419600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अष्टशती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4800" y="914400"/>
            <a:ext cx="8839200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9900" b="1" spc="-15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8×100 = ?</a:t>
            </a:r>
            <a:endParaRPr lang="en-US" sz="19900" b="1" cap="none" spc="-15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5769695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921240"/>
            <a:ext cx="9144000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05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मोक्षमार्ग प्रकाशक</a:t>
            </a:r>
            <a:endParaRPr lang="en-US" sz="105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38" name="Picture 37" descr="treasure-chest-favor-boxes_3_1512b.jpg"/>
          <p:cNvPicPr>
            <a:picLocks noChangeAspect="1"/>
          </p:cNvPicPr>
          <p:nvPr/>
        </p:nvPicPr>
        <p:blipFill>
          <a:blip r:embed="rId3"/>
          <a:srcRect l="31111" t="9419" r="31111"/>
          <a:stretch>
            <a:fillRect/>
          </a:stretch>
        </p:blipFill>
        <p:spPr>
          <a:xfrm>
            <a:off x="6096000" y="685800"/>
            <a:ext cx="27432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2"/>
          <a:srcRect l="22125" r="18797"/>
          <a:stretch>
            <a:fillRect/>
          </a:stretch>
        </p:blipFill>
        <p:spPr>
          <a:xfrm>
            <a:off x="228600" y="381000"/>
            <a:ext cx="50292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4419600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आप्तपरीक्षा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181600" y="1676400"/>
            <a:ext cx="39624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-15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EXAM</a:t>
            </a:r>
            <a:endParaRPr lang="en-US" sz="11500" b="1" cap="none" spc="-15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7162800" y="4876800"/>
            <a:ext cx="1676400" cy="167640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438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5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0000" y="5029200"/>
            <a:ext cx="76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11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12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13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14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16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17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18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19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34200" y="5029200"/>
            <a:ext cx="198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</a:rPr>
              <a:t>20</a:t>
            </a:r>
            <a:endParaRPr 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graphicFrame>
        <p:nvGraphicFramePr>
          <p:cNvPr id="38" name="Chart 37"/>
          <p:cNvGraphicFramePr/>
          <p:nvPr/>
        </p:nvGraphicFramePr>
        <p:xfrm>
          <a:off x="533400" y="381000"/>
          <a:ext cx="7315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" name="Rectangle 38"/>
          <p:cNvSpPr/>
          <p:nvPr/>
        </p:nvSpPr>
        <p:spPr>
          <a:xfrm>
            <a:off x="2667000" y="1143000"/>
            <a:ext cx="14125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पुद्गल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23287" y="1210270"/>
            <a:ext cx="1063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धर्म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953000" y="2505670"/>
            <a:ext cx="1507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अधर्म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78602" y="3953470"/>
            <a:ext cx="2069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आकाश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590800" y="3953470"/>
            <a:ext cx="1402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काल</a:t>
            </a:r>
            <a:endParaRPr lang="en-US" sz="5400" b="1" cap="none" spc="0" dirty="0">
              <a:ln w="12700">
                <a:noFill/>
                <a:prstDash val="solid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57200" y="4419600"/>
            <a:ext cx="80772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द्रव्यसंग्रह</a:t>
            </a:r>
            <a:endParaRPr lang="en-US" sz="1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371</Words>
  <Application>Microsoft Office PowerPoint</Application>
  <PresentationFormat>On-screen Show (4:3)</PresentationFormat>
  <Paragraphs>357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45</cp:revision>
  <dcterms:created xsi:type="dcterms:W3CDTF">2020-06-08T06:09:04Z</dcterms:created>
  <dcterms:modified xsi:type="dcterms:W3CDTF">2021-04-04T06:28:58Z</dcterms:modified>
</cp:coreProperties>
</file>