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325" r:id="rId2"/>
    <p:sldId id="293" r:id="rId3"/>
    <p:sldId id="297" r:id="rId4"/>
    <p:sldId id="294" r:id="rId5"/>
    <p:sldId id="298" r:id="rId6"/>
    <p:sldId id="295" r:id="rId7"/>
    <p:sldId id="299" r:id="rId8"/>
    <p:sldId id="296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26" r:id="rId28"/>
    <p:sldId id="319" r:id="rId29"/>
    <p:sldId id="320" r:id="rId30"/>
    <p:sldId id="321" r:id="rId31"/>
    <p:sldId id="322" r:id="rId32"/>
    <p:sldId id="323" r:id="rId33"/>
    <p:sldId id="324" r:id="rId34"/>
    <p:sldId id="327" r:id="rId35"/>
    <p:sldId id="328" r:id="rId36"/>
    <p:sldId id="329" r:id="rId37"/>
    <p:sldId id="330" r:id="rId38"/>
    <p:sldId id="331" r:id="rId39"/>
    <p:sldId id="332" r:id="rId40"/>
    <p:sldId id="333" r:id="rId41"/>
    <p:sldId id="334" r:id="rId42"/>
    <p:sldId id="335" r:id="rId43"/>
    <p:sldId id="336" r:id="rId44"/>
    <p:sldId id="337" r:id="rId45"/>
    <p:sldId id="349" r:id="rId46"/>
    <p:sldId id="338" r:id="rId47"/>
    <p:sldId id="344" r:id="rId48"/>
    <p:sldId id="339" r:id="rId49"/>
    <p:sldId id="345" r:id="rId50"/>
    <p:sldId id="340" r:id="rId51"/>
    <p:sldId id="346" r:id="rId52"/>
    <p:sldId id="341" r:id="rId53"/>
    <p:sldId id="347" r:id="rId54"/>
    <p:sldId id="342" r:id="rId55"/>
    <p:sldId id="348" r:id="rId56"/>
    <p:sldId id="343" r:id="rId57"/>
    <p:sldId id="350" r:id="rId5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CDE6"/>
    <a:srgbClr val="FFFF66"/>
    <a:srgbClr val="FFFFCC"/>
    <a:srgbClr val="CC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5515" autoAdjust="0"/>
    <p:restoredTop sz="94660"/>
  </p:normalViewPr>
  <p:slideViewPr>
    <p:cSldViewPr>
      <p:cViewPr>
        <p:scale>
          <a:sx n="90" d="100"/>
          <a:sy n="90" d="100"/>
        </p:scale>
        <p:origin x="-1140" y="-3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232850-188C-4761-8019-E8A263671BCD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383174-B64D-486A-B6A8-1F50546E644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83174-B64D-486A-B6A8-1F50546E644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83174-B64D-486A-B6A8-1F50546E6445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7769D-C68A-4AC0-871E-323ECA6E988B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avpng_jain-temple-shree-simandharswami-digamber-jin-mandir-vile-parle-digambara-jainis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-321817"/>
            <a:ext cx="6934200" cy="4322318"/>
          </a:xfrm>
          <a:prstGeom prst="rect">
            <a:avLst/>
          </a:prstGeom>
          <a:effectLst>
            <a:glow rad="101600">
              <a:schemeClr val="tx2">
                <a:lumMod val="50000"/>
                <a:alpha val="60000"/>
              </a:schemeClr>
            </a:glow>
          </a:effectLst>
        </p:spPr>
      </p:pic>
      <p:sp>
        <p:nvSpPr>
          <p:cNvPr id="6" name="Rectangle 5"/>
          <p:cNvSpPr/>
          <p:nvPr/>
        </p:nvSpPr>
        <p:spPr>
          <a:xfrm>
            <a:off x="152400" y="3829050"/>
            <a:ext cx="8839200" cy="16004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800" b="1" dirty="0" smtClean="0">
                <a:ln w="3175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parajita" pitchFamily="34" charset="0"/>
                <a:cs typeface="Aparajita" pitchFamily="34" charset="0"/>
              </a:rPr>
              <a:t>जिनमन्दिर</a:t>
            </a:r>
            <a:r>
              <a:rPr lang="en-US" sz="9800" b="1" dirty="0" smtClean="0">
                <a:ln w="3175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hi-IN" sz="9800" b="1" dirty="0" smtClean="0">
                <a:ln w="3175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parajita" pitchFamily="34" charset="0"/>
                <a:cs typeface="Aparajita" pitchFamily="34" charset="0"/>
              </a:rPr>
              <a:t>में आओ</a:t>
            </a:r>
            <a:endParaRPr lang="en-US" sz="9800" b="1" dirty="0">
              <a:ln w="3175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684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5400000">
            <a:off x="4510278" y="-4544568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5400000">
            <a:off x="4510278" y="544067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0" y="4857750"/>
            <a:ext cx="1683473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a-IN" sz="1100" b="1" cap="none" spc="0" dirty="0" smtClean="0">
                <a:ln w="12700">
                  <a:noFill/>
                  <a:prstDash val="solid"/>
                </a:ln>
                <a:latin typeface="Aparajita" pitchFamily="34" charset="0"/>
                <a:cs typeface="Aparajita" pitchFamily="34" charset="0"/>
              </a:rPr>
              <a:t>प्रस्तुति- तपिश शास्त्री, उदयपुर</a:t>
            </a:r>
            <a:endParaRPr lang="en-US" sz="1100" b="1" cap="none" spc="0" dirty="0">
              <a:ln w="12700">
                <a:noFill/>
                <a:prstDash val="solid"/>
              </a:ln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671414"/>
            <a:ext cx="8534400" cy="4016484"/>
          </a:xfrm>
          <a:prstGeom prst="rect">
            <a:avLst/>
          </a:prstGeom>
          <a:solidFill>
            <a:schemeClr val="accent6">
              <a:lumMod val="20000"/>
              <a:lumOff val="80000"/>
              <a:alpha val="7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8500" b="1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मंदिर में मूलनायक के अरहंत परमेष्ठी होने का सूचक क्या है?</a:t>
            </a:r>
            <a:endParaRPr lang="en-US" sz="8500" b="1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444547"/>
            <a:ext cx="7716892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11500" b="1" dirty="0" smtClean="0">
                <a:ln w="18000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अष्ट प्रातिहार्य</a:t>
            </a:r>
            <a:endParaRPr lang="en-US" sz="11500" b="1" dirty="0">
              <a:ln w="18000">
                <a:noFill/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00684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rot="5400000">
            <a:off x="4510278" y="-4544568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5400000">
            <a:off x="4510278" y="544067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bright="30000"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9592"/>
            <a:ext cx="8534400" cy="5016758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8000" b="1" dirty="0" smtClean="0">
                <a:ln w="18000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latin typeface="Aparajita" pitchFamily="34" charset="0"/>
                <a:cs typeface="Aparajita" pitchFamily="34" charset="0"/>
              </a:rPr>
              <a:t>मूल समवशरण में अरहंत भगवान पर कितने चंवर देवताओं द्वारा ढोरे जाते हैं?</a:t>
            </a:r>
            <a:endParaRPr lang="en-US" sz="8000" b="1" dirty="0">
              <a:ln w="18000">
                <a:noFill/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8400" y="857251"/>
            <a:ext cx="3657600" cy="45089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287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latin typeface="Aparajita" pitchFamily="34" charset="0"/>
                <a:cs typeface="Aparajita" pitchFamily="34" charset="0"/>
              </a:rPr>
              <a:t>64</a:t>
            </a:r>
            <a:endParaRPr lang="en-US" sz="28700" b="1" dirty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00684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rot="5400000">
            <a:off x="4510278" y="-4544568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5400000">
            <a:off x="4510278" y="544067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57150"/>
            <a:ext cx="8305800" cy="5016758"/>
          </a:xfrm>
          <a:prstGeom prst="rect">
            <a:avLst/>
          </a:prstGeom>
          <a:solidFill>
            <a:schemeClr val="accent5">
              <a:lumMod val="20000"/>
              <a:lumOff val="80000"/>
              <a:alpha val="60000"/>
            </a:schemeClr>
          </a:solidFill>
          <a:ln w="28575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80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भव्य जीवों को समवशरण में अपने सात भव कहाँ दिखाई देते हैं?</a:t>
            </a:r>
            <a:endParaRPr lang="en-US" sz="8000" b="1" dirty="0">
              <a:ln w="18000">
                <a:noFill/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mages (3).jpg"/>
          <p:cNvPicPr>
            <a:picLocks noChangeAspect="1"/>
          </p:cNvPicPr>
          <p:nvPr/>
        </p:nvPicPr>
        <p:blipFill>
          <a:blip r:embed="rId3"/>
          <a:srcRect t="31882"/>
          <a:stretch>
            <a:fillRect/>
          </a:stretch>
        </p:blipFill>
        <p:spPr>
          <a:xfrm>
            <a:off x="1828801" y="-34290"/>
            <a:ext cx="5076825" cy="4037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914400" y="3326130"/>
            <a:ext cx="7086600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16600" b="1" spc="-30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भामंडल</a:t>
            </a:r>
            <a:endParaRPr lang="en-US" sz="16600" b="1" spc="-300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00684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rot="5400000">
            <a:off x="4510278" y="-4544568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5400000">
            <a:off x="4510278" y="544067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52800" y="474166"/>
            <a:ext cx="5638800" cy="4154984"/>
          </a:xfrm>
          <a:prstGeom prst="rect">
            <a:avLst/>
          </a:prstGeom>
          <a:solidFill>
            <a:schemeClr val="accent6">
              <a:lumMod val="40000"/>
              <a:lumOff val="60000"/>
              <a:alpha val="7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88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B0F0"/>
                </a:solidFill>
                <a:latin typeface="Aparajita" pitchFamily="34" charset="0"/>
                <a:cs typeface="Aparajita" pitchFamily="34" charset="0"/>
              </a:rPr>
              <a:t>तीन लोक में कितने जिनमंदिर हैं?</a:t>
            </a:r>
            <a:endParaRPr lang="en-US" sz="88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00B0F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684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rot="5400000">
            <a:off x="4510278" y="-4544568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5400000">
            <a:off x="4510278" y="544067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ahaveer-swami-png-mahavir-transparent-png-64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02924" y="0"/>
            <a:ext cx="4617724" cy="487025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66800" y="1405890"/>
            <a:ext cx="7031092" cy="2451735"/>
          </a:xfrm>
          <a:prstGeom prst="roundRect">
            <a:avLst/>
          </a:prstGeom>
          <a:solidFill>
            <a:schemeClr val="accent6">
              <a:lumMod val="40000"/>
              <a:lumOff val="60000"/>
              <a:alpha val="7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13800" b="1" dirty="0" smtClean="0">
                <a:ln w="18000">
                  <a:noFill/>
                  <a:prstDash val="solid"/>
                  <a:miter lim="800000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असंख्यात</a:t>
            </a:r>
            <a:endParaRPr lang="en-US" sz="13800" b="1" dirty="0">
              <a:ln w="18000">
                <a:noFill/>
                <a:prstDash val="solid"/>
                <a:miter lim="800000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7200" y="57150"/>
            <a:ext cx="8153400" cy="5005626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7200" b="1" dirty="0" smtClean="0">
                <a:ln w="18000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मंदिर में भगवान के तीन लोक का स्वामीपना किस वस्तु से पता चलता है?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57800" y="377190"/>
            <a:ext cx="3581400" cy="52014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16600" b="1" dirty="0" smtClean="0">
                <a:ln w="18000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latin typeface="Aparajita" pitchFamily="34" charset="0"/>
                <a:cs typeface="Aparajita" pitchFamily="34" charset="0"/>
              </a:rPr>
              <a:t>छत्र</a:t>
            </a:r>
            <a:endParaRPr lang="en-US" sz="16600" b="1" dirty="0" smtClean="0">
              <a:ln w="18000">
                <a:noFill/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pPr algn="ctr">
              <a:buNone/>
            </a:pPr>
            <a:r>
              <a:rPr lang="hi-IN" sz="16600" b="1" dirty="0" smtClean="0">
                <a:ln w="18000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latin typeface="Aparajita" pitchFamily="34" charset="0"/>
                <a:cs typeface="Aparajita" pitchFamily="34" charset="0"/>
              </a:rPr>
              <a:t>त्रय</a:t>
            </a:r>
            <a:endParaRPr lang="en-US" sz="16600" b="1" dirty="0">
              <a:ln w="18000">
                <a:noFill/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00684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rot="5400000">
            <a:off x="4510278" y="-4544568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5400000">
            <a:off x="4510278" y="544067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images (3).jpg"/>
          <p:cNvPicPr>
            <a:picLocks noChangeAspect="1"/>
          </p:cNvPicPr>
          <p:nvPr/>
        </p:nvPicPr>
        <p:blipFill>
          <a:blip r:embed="rId3"/>
          <a:srcRect t="27176" r="1705"/>
          <a:stretch>
            <a:fillRect/>
          </a:stretch>
        </p:blipFill>
        <p:spPr>
          <a:xfrm>
            <a:off x="457200" y="445770"/>
            <a:ext cx="4800600" cy="4320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86200" y="218385"/>
            <a:ext cx="4876800" cy="4062651"/>
          </a:xfrm>
          <a:prstGeom prst="rect">
            <a:avLst/>
          </a:prstGeom>
          <a:solidFill>
            <a:schemeClr val="accent1">
              <a:lumMod val="20000"/>
              <a:lumOff val="80000"/>
              <a:alpha val="55000"/>
            </a:schemeClr>
          </a:solidFill>
          <a:ln w="19050">
            <a:solidFill>
              <a:schemeClr val="tx1">
                <a:alpha val="8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600" b="1" cap="none" spc="0" dirty="0" smtClean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Aparajita" pitchFamily="34" charset="0"/>
                <a:cs typeface="Aparajita" pitchFamily="34" charset="0"/>
              </a:rPr>
              <a:t>जिनमंदिर किसका प्रतीक है?</a:t>
            </a:r>
            <a:endParaRPr lang="en-US" sz="8600" b="1" cap="none" spc="0" dirty="0"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381000" y="438150"/>
            <a:ext cx="8458200" cy="4188381"/>
          </a:xfrm>
          <a:prstGeom prst="round2Diag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8000" b="1" dirty="0" smtClean="0">
                <a:ln w="18000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latin typeface="Aparajita" pitchFamily="34" charset="0"/>
                <a:cs typeface="Aparajita" pitchFamily="34" charset="0"/>
              </a:rPr>
              <a:t>पूजा के अष्ट द्रव्य के अलावा और कौनसे द्रव्य मंदिर में होते हैं?</a:t>
            </a:r>
            <a:endParaRPr lang="en-US" sz="8000" b="1" dirty="0">
              <a:ln w="18000">
                <a:noFill/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08610"/>
            <a:ext cx="4953000" cy="44491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00684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5400000">
            <a:off x="4510278" y="-4544568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rot="5400000">
            <a:off x="4510278" y="544067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562600" y="-95250"/>
            <a:ext cx="3581400" cy="54014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11500" b="1" dirty="0" smtClean="0">
                <a:ln w="18000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latin typeface="Aparajita" pitchFamily="34" charset="0"/>
                <a:cs typeface="Aparajita" pitchFamily="34" charset="0"/>
              </a:rPr>
              <a:t>अष्ट</a:t>
            </a:r>
          </a:p>
          <a:p>
            <a:pPr algn="ctr">
              <a:buNone/>
            </a:pPr>
            <a:r>
              <a:rPr lang="hi-IN" sz="11500" b="1" dirty="0" smtClean="0">
                <a:ln w="18000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latin typeface="Aparajita" pitchFamily="34" charset="0"/>
                <a:cs typeface="Aparajita" pitchFamily="34" charset="0"/>
              </a:rPr>
              <a:t>मंगल द्रव्य</a:t>
            </a:r>
            <a:endParaRPr lang="en-US" sz="11500" b="1" dirty="0">
              <a:ln w="18000">
                <a:noFill/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333435"/>
            <a:ext cx="8153400" cy="4524315"/>
          </a:xfrm>
          <a:prstGeom prst="rect">
            <a:avLst/>
          </a:prstGeom>
          <a:solidFill>
            <a:schemeClr val="tx1">
              <a:lumMod val="75000"/>
              <a:lumOff val="25000"/>
              <a:alpha val="5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96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parajita" pitchFamily="34" charset="0"/>
                <a:cs typeface="Aparajita" pitchFamily="34" charset="0"/>
              </a:rPr>
              <a:t>तीन लोक में कितने अकृत्रिम चैत्यालय हैं?</a:t>
            </a:r>
            <a:endParaRPr lang="en-US" sz="9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228600" y="190857"/>
            <a:ext cx="8686800" cy="4743093"/>
          </a:xfrm>
          <a:prstGeom prst="round2SameRect">
            <a:avLst/>
          </a:prstGeom>
          <a:solidFill>
            <a:schemeClr val="accent6">
              <a:lumMod val="50000"/>
              <a:alpha val="4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72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आठ करोड़ छप्पन लाख सिंतानवें हजार चार सौ इक्क्यासी</a:t>
            </a:r>
          </a:p>
          <a:p>
            <a:pPr algn="ctr">
              <a:buNone/>
            </a:pPr>
            <a:r>
              <a:rPr lang="hi-IN" sz="72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8, 56, 97, 481</a:t>
            </a:r>
            <a:endParaRPr lang="en-US" sz="72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304800" y="285750"/>
            <a:ext cx="8610600" cy="4597003"/>
          </a:xfrm>
          <a:prstGeom prst="round2Diag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8800" b="1" dirty="0" smtClean="0">
                <a:ln w="18000">
                  <a:noFill/>
                  <a:prstDash val="solid"/>
                  <a:miter lim="800000"/>
                </a:ln>
                <a:solidFill>
                  <a:schemeClr val="tx2"/>
                </a:solidFill>
                <a:latin typeface="Aparajita" pitchFamily="34" charset="0"/>
                <a:cs typeface="Aparajita" pitchFamily="34" charset="0"/>
              </a:rPr>
              <a:t>एक अकृत्रिम चैत्यालय में कितनी प्रतिमा होती हैं?</a:t>
            </a:r>
            <a:endParaRPr lang="en-US" sz="8800" b="1" dirty="0">
              <a:ln w="18000">
                <a:noFill/>
                <a:prstDash val="solid"/>
                <a:miter lim="800000"/>
              </a:ln>
              <a:solidFill>
                <a:schemeClr val="tx2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1" y="1200150"/>
            <a:ext cx="4048897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239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B0F0"/>
                </a:solidFill>
                <a:latin typeface="Aparajita" pitchFamily="34" charset="0"/>
                <a:cs typeface="Aparajita" pitchFamily="34" charset="0"/>
              </a:rPr>
              <a:t>108</a:t>
            </a:r>
            <a:endParaRPr lang="en-US" sz="239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00B0F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684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5400000">
            <a:off x="4510278" y="-4544568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5400000">
            <a:off x="4510278" y="544067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mahaveer-swami-png-mahavir-transparent-png-64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4800" y="308610"/>
            <a:ext cx="5791200" cy="45284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400" y="285750"/>
            <a:ext cx="8229600" cy="4597003"/>
          </a:xfrm>
          <a:prstGeom prst="roundRect">
            <a:avLst/>
          </a:prstGeom>
          <a:solidFill>
            <a:schemeClr val="bg1">
              <a:alpha val="5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8800" b="1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latin typeface="Aparajita" pitchFamily="34" charset="0"/>
                <a:cs typeface="Aparajita" pitchFamily="34" charset="0"/>
              </a:rPr>
              <a:t>मंदिर में दिव्यध्वनि का प्रतीक क्या होता है?</a:t>
            </a:r>
            <a:endParaRPr lang="en-US" sz="8800" b="1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75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00684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5400000">
            <a:off x="4510278" y="-4544568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5400000">
            <a:off x="4510278" y="544067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mahaveer-swami-png-mahavir-transparent-png-640.png"/>
          <p:cNvPicPr>
            <a:picLocks noChangeAspect="1"/>
          </p:cNvPicPr>
          <p:nvPr/>
        </p:nvPicPr>
        <p:blipFill>
          <a:blip r:embed="rId3"/>
          <a:srcRect l="6579" r="9211"/>
          <a:stretch>
            <a:fillRect/>
          </a:stretch>
        </p:blipFill>
        <p:spPr>
          <a:xfrm>
            <a:off x="1981200" y="240030"/>
            <a:ext cx="4876800" cy="3444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675504" y="3463290"/>
            <a:ext cx="7935097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138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B0F0"/>
                </a:solidFill>
                <a:latin typeface="Aparajita" pitchFamily="34" charset="0"/>
                <a:cs typeface="Aparajita" pitchFamily="34" charset="0"/>
              </a:rPr>
              <a:t>जिनवाणी</a:t>
            </a:r>
            <a:endParaRPr lang="en-US" sz="138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00B0F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6840" y="34290"/>
            <a:ext cx="13716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5400000">
            <a:off x="4510278" y="-4544568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5400000">
            <a:off x="4510278" y="544067"/>
            <a:ext cx="123444" cy="9144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152400" y="563429"/>
            <a:ext cx="8839200" cy="4035147"/>
          </a:xfrm>
          <a:prstGeom prst="round2DiagRect">
            <a:avLst/>
          </a:prstGeom>
          <a:solidFill>
            <a:schemeClr val="accent5">
              <a:lumMod val="75000"/>
              <a:alpha val="3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7700" b="1" dirty="0" smtClean="0">
                <a:ln w="18000">
                  <a:noFill/>
                  <a:prstDash val="solid"/>
                  <a:miter lim="800000"/>
                </a:ln>
                <a:latin typeface="Aparajita" pitchFamily="34" charset="0"/>
                <a:cs typeface="Aparajita" pitchFamily="34" charset="0"/>
              </a:rPr>
              <a:t>मंदिर में लौकिक चर्चाएँ नहीं करनी है – यह प्रतिज्ञा हम कैसे लेते हैं?</a:t>
            </a:r>
            <a:endParaRPr lang="en-US" sz="7700" b="1" dirty="0">
              <a:ln w="18000">
                <a:noFill/>
                <a:prstDash val="solid"/>
                <a:miter lim="800000"/>
              </a:ln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304800" y="994410"/>
            <a:ext cx="8610600" cy="3371136"/>
          </a:xfrm>
          <a:prstGeom prst="round2DiagRect">
            <a:avLst/>
          </a:prstGeom>
          <a:solidFill>
            <a:schemeClr val="accent5">
              <a:lumMod val="20000"/>
              <a:lumOff val="80000"/>
              <a:alpha val="4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9600" b="1" dirty="0" smtClean="0">
                <a:ln w="18000">
                  <a:noFill/>
                  <a:prstDash val="solid"/>
                  <a:miter lim="800000"/>
                </a:ln>
                <a:latin typeface="Aparajita" pitchFamily="34" charset="0"/>
                <a:cs typeface="Aparajita" pitchFamily="34" charset="0"/>
              </a:rPr>
              <a:t>निःसहि निःसहि निःसहि बोलकर</a:t>
            </a:r>
            <a:endParaRPr lang="en-US" sz="9600" b="1" dirty="0">
              <a:ln w="18000">
                <a:noFill/>
                <a:prstDash val="solid"/>
                <a:miter lim="800000"/>
              </a:ln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bright="20000"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486151"/>
            <a:ext cx="815340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800" b="1" cap="none" spc="0" dirty="0" smtClean="0">
                <a:ln>
                  <a:solidFill>
                    <a:srgbClr val="FFC000"/>
                  </a:solidFill>
                </a:ln>
                <a:effectLst>
                  <a:glow rad="101600">
                    <a:srgbClr val="FFFF66">
                      <a:alpha val="60000"/>
                    </a:srgb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समवशरण</a:t>
            </a:r>
            <a:endParaRPr lang="en-US" sz="13800" b="1" cap="none" spc="0" dirty="0">
              <a:ln>
                <a:solidFill>
                  <a:srgbClr val="FFC000"/>
                </a:solidFill>
              </a:ln>
              <a:effectLst>
                <a:glow rad="101600">
                  <a:srgbClr val="FFFF66">
                    <a:alpha val="60000"/>
                  </a:srgb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nam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617220"/>
            <a:ext cx="5029200" cy="452628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04800" y="424017"/>
            <a:ext cx="8458200" cy="4443770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85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रत्नत्रय प्राप्ति की भावना से कौनसा कार्य किया जाता है?</a:t>
            </a:r>
            <a:endParaRPr lang="en-US" sz="85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" y="102870"/>
            <a:ext cx="8915400" cy="4834890"/>
          </a:xfrm>
          <a:prstGeom prst="rect">
            <a:avLst/>
          </a:prstGeom>
          <a:solidFill>
            <a:schemeClr val="accent2">
              <a:lumMod val="40000"/>
              <a:lumOff val="6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85800" y="133350"/>
            <a:ext cx="822960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11500" b="1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तीन परिक्रमा</a:t>
            </a:r>
            <a:endParaRPr lang="en-US" sz="11500" b="1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1" y="285750"/>
            <a:ext cx="8369643" cy="4524315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9600" b="1" dirty="0" smtClean="0">
                <a:ln w="18000">
                  <a:noFill/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भगवान के साथ लगा 1008 किसका प्रतीक है?</a:t>
            </a:r>
            <a:endParaRPr lang="en-US" sz="9600" b="1" dirty="0">
              <a:ln w="18000">
                <a:noFill/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819150"/>
            <a:ext cx="8458200" cy="3631763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11500" b="1" dirty="0" smtClean="0">
                <a:ln w="18000">
                  <a:noFill/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1008 शुभ लक्षण / जन्मातिशय</a:t>
            </a:r>
            <a:endParaRPr lang="en-US" sz="11500" b="1" dirty="0">
              <a:ln w="18000">
                <a:noFill/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447800" y="240030"/>
            <a:ext cx="6096000" cy="4732020"/>
          </a:xfrm>
          <a:prstGeom prst="ellipse">
            <a:avLst/>
          </a:prstGeom>
          <a:solidFill>
            <a:schemeClr val="accent6">
              <a:lumMod val="60000"/>
              <a:lumOff val="40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981200" y="997785"/>
            <a:ext cx="4949752" cy="43396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38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Round</a:t>
            </a:r>
          </a:p>
          <a:p>
            <a:pPr algn="ctr"/>
            <a:r>
              <a:rPr lang="hi-IN" sz="138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endParaRPr lang="en-US" sz="13800" b="1" cap="none" spc="0" dirty="0">
              <a:ln w="18000">
                <a:noFill/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616387"/>
            <a:ext cx="8686800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मुनिराज </a:t>
            </a:r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के</a:t>
            </a:r>
            <a:r>
              <a:rPr lang="en-US" sz="115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108 उत्तरगुण</a:t>
            </a:r>
            <a:r>
              <a:rPr lang="en-US" sz="115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होते </a:t>
            </a:r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हैं</a:t>
            </a:r>
            <a:endParaRPr lang="en-US" sz="11500" b="1" cap="none" spc="0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361950"/>
            <a:ext cx="7848600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8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माला में 108 मनके होते हैं</a:t>
            </a:r>
            <a:endParaRPr lang="en-US" sz="13800" b="1" cap="none" spc="0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811924"/>
            <a:ext cx="7848600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सम्यग्दर्शन के</a:t>
            </a:r>
          </a:p>
          <a:p>
            <a:pPr algn="ctr"/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8 अंग होते हैं</a:t>
            </a:r>
            <a:endParaRPr lang="en-US" sz="11500" b="1" cap="none" spc="0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811924"/>
            <a:ext cx="7848600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पूजन के</a:t>
            </a:r>
          </a:p>
          <a:p>
            <a:pPr algn="ctr"/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8 द्रव्य होते हैं</a:t>
            </a:r>
            <a:endParaRPr lang="en-US" sz="11500" b="1" cap="none" spc="0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743962"/>
            <a:ext cx="784860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ज्ञानी मुनिराज के 64 ऋद्धियाँ होती </a:t>
            </a:r>
            <a:r>
              <a:rPr lang="hi-IN" sz="96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हैं</a:t>
            </a:r>
            <a:endParaRPr lang="en-US" sz="9600" b="1" cap="none" spc="0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bright="15000"/>
          </a:blip>
          <a:srcRect/>
          <a:stretch>
            <a:fillRect l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811924"/>
            <a:ext cx="8305800" cy="3631763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115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मंदिर शब्द का क्या अर्थ होता है?</a:t>
            </a:r>
            <a:endParaRPr lang="en-US" sz="115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743962"/>
            <a:ext cx="784860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अरहंत पर देवगण 64 चंवर ढुराते है</a:t>
            </a:r>
            <a:endParaRPr lang="en-US" sz="9600" b="1" cap="none" spc="0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586305"/>
            <a:ext cx="7848600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8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योग तीन </a:t>
            </a:r>
          </a:p>
          <a:p>
            <a:pPr algn="ctr"/>
            <a:r>
              <a:rPr lang="hi-IN" sz="138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होते हैं</a:t>
            </a:r>
            <a:endParaRPr lang="en-US" sz="13800" b="1" cap="none" spc="0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514350"/>
            <a:ext cx="7848600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8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छत्र तीन </a:t>
            </a:r>
          </a:p>
          <a:p>
            <a:pPr algn="ctr"/>
            <a:r>
              <a:rPr lang="hi-IN" sz="138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होते हैं</a:t>
            </a:r>
            <a:endParaRPr lang="en-US" sz="13800" b="1" cap="none" spc="0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820162"/>
            <a:ext cx="815340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मुनिराज पांच</a:t>
            </a:r>
          </a:p>
          <a:p>
            <a:pPr algn="ctr"/>
            <a:r>
              <a:rPr lang="hi-IN" sz="96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समिति पालते हैं</a:t>
            </a:r>
            <a:endParaRPr lang="en-US" sz="9600" b="1" cap="none" spc="0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651510"/>
            <a:ext cx="8153400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8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पूजा के पांच अंग होते हैं</a:t>
            </a:r>
            <a:endParaRPr lang="en-US" sz="13800" b="1" cap="none" spc="0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447800" y="240030"/>
            <a:ext cx="6096000" cy="4732020"/>
          </a:xfrm>
          <a:prstGeom prst="ellipse">
            <a:avLst/>
          </a:prstGeom>
          <a:solidFill>
            <a:schemeClr val="accent6">
              <a:lumMod val="60000"/>
              <a:lumOff val="40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981200" y="997785"/>
            <a:ext cx="4949752" cy="43396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38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Round</a:t>
            </a:r>
          </a:p>
          <a:p>
            <a:pPr algn="ctr"/>
            <a:r>
              <a:rPr lang="hi-IN" sz="138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3</a:t>
            </a:r>
            <a:endParaRPr lang="en-US" sz="13800" b="1" cap="none" spc="0" dirty="0">
              <a:ln w="18000">
                <a:noFill/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5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71450"/>
            <a:ext cx="8839200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7000" b="-6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880504"/>
            <a:ext cx="8153400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मंगलायतन</a:t>
            </a:r>
          </a:p>
          <a:p>
            <a:pPr algn="ctr"/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विश्वविद्यालय</a:t>
            </a:r>
            <a:endParaRPr lang="en-US" sz="11500" b="1" cap="none" spc="0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5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71450"/>
            <a:ext cx="8763000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7000" b="-6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880504"/>
            <a:ext cx="8153400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शाश्वत धाम</a:t>
            </a:r>
          </a:p>
          <a:p>
            <a:pPr algn="ctr"/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उदयपुर</a:t>
            </a:r>
            <a:endParaRPr lang="en-US" sz="11500" b="1" cap="none" spc="0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24200" y="42283"/>
            <a:ext cx="548640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13800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भवन,</a:t>
            </a:r>
            <a:endParaRPr lang="en-US" sz="13800" dirty="0">
              <a:effectLst>
                <a:glow rad="101600">
                  <a:schemeClr val="bg1"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0" y="1331739"/>
            <a:ext cx="548640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13800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निवास</a:t>
            </a:r>
            <a:endParaRPr lang="en-US" sz="13800" dirty="0">
              <a:effectLst>
                <a:glow rad="101600">
                  <a:schemeClr val="bg1"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5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71450"/>
            <a:ext cx="8763000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7000" b="-6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1263159"/>
            <a:ext cx="815340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8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चन्द्रपुरी</a:t>
            </a:r>
            <a:endParaRPr lang="en-US" sz="13800" b="1" cap="none" spc="0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5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02870"/>
            <a:ext cx="8763000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7000" b="-6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720090"/>
            <a:ext cx="8153400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8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सोनागिरी</a:t>
            </a:r>
          </a:p>
          <a:p>
            <a:pPr algn="ctr"/>
            <a:r>
              <a:rPr lang="hi-IN" sz="138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सिद्धक्षेत्र</a:t>
            </a:r>
            <a:endParaRPr lang="en-US" sz="13800" b="1" cap="none" spc="0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5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02870"/>
            <a:ext cx="8763000" cy="48691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7000" b="-6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720090"/>
            <a:ext cx="8153400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8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स्वर्णपुरी</a:t>
            </a:r>
          </a:p>
          <a:p>
            <a:pPr algn="ctr"/>
            <a:r>
              <a:rPr lang="hi-IN" sz="138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सोनगढ़</a:t>
            </a:r>
            <a:endParaRPr lang="en-US" sz="13800" b="1" cap="none" spc="0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5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4290"/>
            <a:ext cx="8686800" cy="50406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172200" y="377190"/>
            <a:ext cx="1524000" cy="205740"/>
          </a:xfrm>
          <a:prstGeom prst="rect">
            <a:avLst/>
          </a:prstGeom>
          <a:solidFill>
            <a:srgbClr val="93CD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7000" b="-6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1263159"/>
            <a:ext cx="815340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800" b="1" cap="none" spc="0" dirty="0" smtClean="0">
                <a:ln w="18000">
                  <a:noFill/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नैनागिरी</a:t>
            </a:r>
            <a:endParaRPr lang="en-US" sz="13800" b="1" cap="none" spc="0" dirty="0">
              <a:ln w="18000">
                <a:noFill/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 bright="2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455605"/>
            <a:ext cx="8763000" cy="2554545"/>
          </a:xfrm>
          <a:prstGeom prst="rect">
            <a:avLst/>
          </a:prstGeom>
          <a:solidFill>
            <a:schemeClr val="accent5">
              <a:lumMod val="20000"/>
              <a:lumOff val="80000"/>
              <a:alpha val="70000"/>
            </a:schemeClr>
          </a:solidFill>
          <a:ln w="28575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8000" b="1" dirty="0" smtClean="0">
                <a:ln w="18000">
                  <a:noFill/>
                  <a:prstDash val="solid"/>
                  <a:miter lim="800000"/>
                </a:ln>
                <a:latin typeface="Aparajita" pitchFamily="34" charset="0"/>
                <a:cs typeface="Aparajita" pitchFamily="34" charset="0"/>
              </a:rPr>
              <a:t>मंदिर में मूल नायक कौनसे परमेष्ठी होते हैं?</a:t>
            </a:r>
            <a:endParaRPr lang="en-US" sz="8000" b="1" dirty="0">
              <a:ln w="18000">
                <a:noFill/>
                <a:prstDash val="solid"/>
                <a:miter lim="800000"/>
              </a:ln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3573840"/>
            <a:ext cx="8763000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13000" b="1" dirty="0" smtClean="0">
                <a:ln w="18000">
                  <a:noFill/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अरहंत परमेष्ठी</a:t>
            </a:r>
            <a:endParaRPr lang="en-US" sz="13000" b="1" dirty="0">
              <a:ln w="18000">
                <a:noFill/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3" name="Picture 2" descr="kartik_purnima_j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686800" cy="31432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76200" cy="51435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0" y="0"/>
            <a:ext cx="76200" cy="51435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rot="5400000">
            <a:off x="4613910" y="-4572000"/>
            <a:ext cx="68580" cy="9144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4537710" y="571499"/>
            <a:ext cx="68580" cy="9144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bright="20000"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69592"/>
            <a:ext cx="8686800" cy="5016758"/>
          </a:xfrm>
          <a:prstGeom prst="rect">
            <a:avLst/>
          </a:prstGeom>
          <a:solidFill>
            <a:schemeClr val="accent5">
              <a:lumMod val="20000"/>
              <a:lumOff val="80000"/>
              <a:alpha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8000" b="1" dirty="0" smtClean="0">
                <a:ln w="18000">
                  <a:noFill/>
                  <a:prstDash val="solid"/>
                  <a:miter lim="800000"/>
                </a:ln>
                <a:solidFill>
                  <a:sysClr val="windowText" lastClr="000000"/>
                </a:solidFill>
                <a:latin typeface="Aparajita" pitchFamily="34" charset="0"/>
                <a:cs typeface="Aparajita" pitchFamily="34" charset="0"/>
              </a:rPr>
              <a:t>मंदिर में </a:t>
            </a:r>
            <a:r>
              <a:rPr lang="hi-IN" sz="8000" b="1" smtClean="0">
                <a:ln w="18000">
                  <a:noFill/>
                  <a:prstDash val="solid"/>
                  <a:miter lim="800000"/>
                </a:ln>
                <a:solidFill>
                  <a:sysClr val="windowText" lastClr="000000"/>
                </a:solidFill>
                <a:latin typeface="Aparajita" pitchFamily="34" charset="0"/>
                <a:cs typeface="Aparajita" pitchFamily="34" charset="0"/>
              </a:rPr>
              <a:t>मूलनायक भगवान </a:t>
            </a:r>
            <a:r>
              <a:rPr lang="hi-IN" sz="8000" b="1" dirty="0" smtClean="0">
                <a:ln w="18000">
                  <a:noFill/>
                  <a:prstDash val="solid"/>
                  <a:miter lim="800000"/>
                </a:ln>
                <a:solidFill>
                  <a:sysClr val="windowText" lastClr="000000"/>
                </a:solidFill>
                <a:latin typeface="Aparajita" pitchFamily="34" charset="0"/>
                <a:cs typeface="Aparajita" pitchFamily="34" charset="0"/>
              </a:rPr>
              <a:t>का मुख कौनसी दिशा में होता है?</a:t>
            </a:r>
            <a:endParaRPr lang="en-US" sz="8000" b="1" dirty="0">
              <a:ln w="18000">
                <a:noFill/>
                <a:prstDash val="solid"/>
                <a:miter lim="800000"/>
              </a:ln>
              <a:solidFill>
                <a:sysClr val="windowText" lastClr="000000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76600" y="697290"/>
            <a:ext cx="533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hi-IN" sz="96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उत्तर / पूर्व</a:t>
            </a:r>
            <a:endParaRPr lang="en-US" sz="96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300</Words>
  <Application>Microsoft Office PowerPoint</Application>
  <PresentationFormat>On-screen Show (16:9)</PresentationFormat>
  <Paragraphs>69</Paragraphs>
  <Slides>57</Slides>
  <Notes>2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62</cp:revision>
  <dcterms:created xsi:type="dcterms:W3CDTF">2020-06-08T06:09:04Z</dcterms:created>
  <dcterms:modified xsi:type="dcterms:W3CDTF">2021-06-15T16:12:14Z</dcterms:modified>
</cp:coreProperties>
</file>