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Layouts/slideLayout39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0" r:id="rId2"/>
    <p:sldMasterId id="2147483732" r:id="rId3"/>
    <p:sldMasterId id="2147483756" r:id="rId4"/>
  </p:sldMasterIdLst>
  <p:sldIdLst>
    <p:sldId id="257" r:id="rId5"/>
    <p:sldId id="256" r:id="rId6"/>
    <p:sldId id="287" r:id="rId7"/>
    <p:sldId id="288" r:id="rId8"/>
    <p:sldId id="289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63" r:id="rId17"/>
    <p:sldId id="264" r:id="rId18"/>
    <p:sldId id="298" r:id="rId19"/>
    <p:sldId id="265" r:id="rId20"/>
    <p:sldId id="299" r:id="rId21"/>
    <p:sldId id="266" r:id="rId22"/>
    <p:sldId id="300" r:id="rId23"/>
    <p:sldId id="267" r:id="rId24"/>
    <p:sldId id="301" r:id="rId25"/>
    <p:sldId id="268" r:id="rId26"/>
    <p:sldId id="302" r:id="rId27"/>
    <p:sldId id="269" r:id="rId28"/>
    <p:sldId id="303" r:id="rId29"/>
    <p:sldId id="270" r:id="rId30"/>
    <p:sldId id="271" r:id="rId31"/>
    <p:sldId id="304" r:id="rId32"/>
    <p:sldId id="272" r:id="rId33"/>
    <p:sldId id="305" r:id="rId34"/>
    <p:sldId id="274" r:id="rId35"/>
    <p:sldId id="306" r:id="rId36"/>
    <p:sldId id="275" r:id="rId37"/>
    <p:sldId id="307" r:id="rId38"/>
    <p:sldId id="273" r:id="rId39"/>
    <p:sldId id="308" r:id="rId40"/>
    <p:sldId id="276" r:id="rId41"/>
    <p:sldId id="309" r:id="rId42"/>
    <p:sldId id="277" r:id="rId43"/>
    <p:sldId id="279" r:id="rId44"/>
    <p:sldId id="310" r:id="rId45"/>
    <p:sldId id="278" r:id="rId46"/>
    <p:sldId id="311" r:id="rId47"/>
    <p:sldId id="280" r:id="rId48"/>
    <p:sldId id="312" r:id="rId49"/>
    <p:sldId id="313" r:id="rId50"/>
    <p:sldId id="314" r:id="rId51"/>
    <p:sldId id="259" r:id="rId52"/>
    <p:sldId id="260" r:id="rId53"/>
    <p:sldId id="261" r:id="rId5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1737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301" autoAdjust="0"/>
    <p:restoredTop sz="94673" autoAdjust="0"/>
  </p:normalViewPr>
  <p:slideViewPr>
    <p:cSldViewPr>
      <p:cViewPr>
        <p:scale>
          <a:sx n="83" d="100"/>
          <a:sy n="83" d="100"/>
        </p:scale>
        <p:origin x="-1397" y="-3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  <p:sndAc>
      <p:stSnd>
        <p:snd r:embed="rId1" name="chimes.wav" builtIn="1"/>
      </p:stSnd>
    </p:sndAc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  <p:sndAc>
      <p:stSnd>
        <p:snd r:embed="rId1" name="chimes.wav" builtIn="1"/>
      </p:stSnd>
    </p:sndAc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  <p:sndAc>
      <p:stSnd>
        <p:snd r:embed="rId1" name="chimes.wav" builtIn="1"/>
      </p:stSnd>
    </p:sndAc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wipe/>
    <p:sndAc>
      <p:stSnd>
        <p:snd r:embed="rId13" name="chimes.wav" builtIn="1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wipe/>
    <p:sndAc>
      <p:stSnd>
        <p:snd r:embed="rId13" name="chimes.wav" builtIn="1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slow">
    <p:wipe/>
    <p:sndAc>
      <p:stSnd>
        <p:snd r:embed="rId13" name="chimes.wav" builtIn="1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1EC2188-4418-4C01-9F67-5C4A2FCA71D4}" type="datetimeFigureOut">
              <a:rPr lang="en-US" smtClean="0"/>
              <a:pPr/>
              <a:t>5/30/2020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9A0EDA1-3819-49FE-BCBF-982C2ED8CEB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 spd="slow">
    <p:wipe/>
    <p:sndAc>
      <p:stSnd>
        <p:snd r:embed="rId13" name="chimes.wav" builtIn="1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43200" y="2286000"/>
            <a:ext cx="581281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hi-IN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खोजो तो पायो </a:t>
            </a:r>
            <a:endParaRPr lang="en-US" sz="7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Picture 2" descr="i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057400"/>
            <a:ext cx="1905000" cy="2057399"/>
          </a:xfrm>
          <a:prstGeom prst="rect">
            <a:avLst/>
          </a:prstGeom>
        </p:spPr>
      </p:pic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0" y="152400"/>
          <a:ext cx="9144000" cy="670560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1828800"/>
                <a:gridCol w="1828800"/>
                <a:gridCol w="2057400"/>
                <a:gridCol w="1600200"/>
                <a:gridCol w="1828800"/>
              </a:tblGrid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1. पञ्च बालयति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11.रेवती रानी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21.द्रव्यानुयोग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31.भगवान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41.गजकुमार 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2. लेश्या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12.समयसार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22.लब्धिसार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32.पं.टोडरमल जी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42.अक्षय तृतीया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3.मुनिराज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13.तीन लोक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23.मंगतराय जी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33.हिरण 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43.भरत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4.उपयोग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14.स्थापना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24.पदार्थ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34.द्रव्य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44.सम्मेदशिखर जी </a:t>
                      </a:r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5.सर्वज्ञ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15.दशलक्षण धर्म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25.हनुमान जी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35.सर्वार्थसिद्धि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45.रत्नकरंड</a:t>
                      </a:r>
                      <a:r>
                        <a:rPr lang="hi-IN" baseline="0" dirty="0" smtClean="0"/>
                        <a:t> </a:t>
                      </a:r>
                      <a:r>
                        <a:rPr lang="hi-IN" dirty="0" smtClean="0"/>
                        <a:t>श्रावकाचार 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6.भद्रबाहु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16.सती सीता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26.केवल रवि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36.मै महापुण्य उदय से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46.परमात्मा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7.वीतराग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17.357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sz="2800" b="1" dirty="0" smtClean="0">
                          <a:solidFill>
                            <a:srgbClr val="FF0000"/>
                          </a:solidFill>
                        </a:rPr>
                        <a:t>27.पार्श्वनाथ</a:t>
                      </a:r>
                      <a:endParaRPr lang="en-US" sz="28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37.आचार्य अमृतचन्द्र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47.148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8.महावीर भगवान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18.अकलंक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28.श्रुत पंचमी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38.415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48.भवनवासी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9.आयु कर्म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19.दीवान अमरचंद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29.अनादिनिधन मंत्र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39.निरखो अंग अंग जिनवर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49.कल्पवृक्ष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10.जीवन्धर स्वामी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20.बाहुबली भगवान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30.रानी चेलना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40.प्रमाद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50.राजा राणा क्षत्रपति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8800" y="1752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1600200"/>
            <a:ext cx="9144000" cy="19389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i-IN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“कहाँ गए चक्री जिन जीता भरत खण्ड  सारा “       </a:t>
            </a:r>
          </a:p>
          <a:p>
            <a:r>
              <a:rPr lang="hi-IN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    उक्त पंक्तियाँ किसके द्वारा रचित है?   ?</a:t>
            </a:r>
            <a:endParaRPr lang="en-US" sz="4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0" y="152400"/>
          <a:ext cx="9144000" cy="748284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1828800"/>
                <a:gridCol w="1828800"/>
                <a:gridCol w="2362200"/>
                <a:gridCol w="1295400"/>
                <a:gridCol w="1828800"/>
              </a:tblGrid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1. पञ्च बालयति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11.रेवती रानी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21.द्रव्यानुयोग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31.भगवान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41.गजकुमार 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2. लेश्या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12.समयसार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22.लब्धिसार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32.पं.टोडरमल जी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42.अक्षय तृतीया</a:t>
                      </a:r>
                      <a:endParaRPr lang="en-US" dirty="0"/>
                    </a:p>
                  </a:txBody>
                  <a:tcPr/>
                </a:tc>
              </a:tr>
              <a:tr h="71628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3.मुनिराज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13.तीन लोक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ctr">
                        <a:buFont typeface="+mj-lt"/>
                        <a:buNone/>
                      </a:pPr>
                      <a:r>
                        <a:rPr lang="hi-IN" sz="2400" b="1" dirty="0" smtClean="0">
                          <a:solidFill>
                            <a:srgbClr val="FF0000"/>
                          </a:solidFill>
                        </a:rPr>
                        <a:t>23.मंगतराय जी 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33.हिरण 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43.भरत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4.उपयोग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14.स्थापना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24.पदार्थ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34.द्रव्य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44.सम्मेदशिखर जी </a:t>
                      </a:r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5.सर्वज्ञ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15.दशलक्षण धर्म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25.हनुमान जी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35.सर्वार्थसिद्धि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45.रत्नकरंड</a:t>
                      </a:r>
                      <a:r>
                        <a:rPr lang="hi-IN" baseline="0" dirty="0" smtClean="0"/>
                        <a:t> </a:t>
                      </a:r>
                      <a:r>
                        <a:rPr lang="hi-IN" dirty="0" smtClean="0"/>
                        <a:t>श्रावकाचार 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6.भद्रबाहु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16.सती सीता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26.केवल रवि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36.मै महापुण्य उदय से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46.परमात्मा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7.वीतराग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17.357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27.पार्श्वनाथ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37.आचार्य अमृतचन्द्र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47.148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8.महावीर भगवान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18.अकलंक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28.श्रुत पंचमी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38.415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48.भवनवासी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9.आयु कर्म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19.दीवान अमरचंद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29.अनादिनिधन मंत्र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39.निरखो अंग अंग जिनवर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49.कल्पवृक्ष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10.जीवन्धर स्वामी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20.बाहुबली भगवान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30.रानी चेलना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40.प्रमाद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50.राजा राणा क्षत्रपति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90600" y="2743200"/>
            <a:ext cx="74911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उत्तर हमारे प्रश्न आपके?? </a:t>
            </a:r>
            <a:endParaRPr lang="en-US" sz="5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C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4600" y="2590800"/>
            <a:ext cx="403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7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</a:rPr>
              <a:t>समयसार</a:t>
            </a:r>
            <a:endParaRPr lang="en-US" sz="7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590800"/>
            <a:ext cx="899160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hi-IN" sz="32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आचार्य कुन्दकुन्द द्वारा रचित ग्रन्थ का नाम बताइए ? </a:t>
            </a:r>
            <a:endParaRPr lang="en-US" sz="32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19200" y="2590800"/>
            <a:ext cx="6324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6600" b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आचार्य अमृतचन्द्र </a:t>
            </a:r>
            <a:endParaRPr lang="en-US" sz="6600" b="1" dirty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2819400"/>
            <a:ext cx="9067800" cy="14465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i-IN" sz="4400" b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   पुरुषार्थ सिद्धि उपाय ग्रन्थ के रचयिता कौन है?</a:t>
            </a:r>
            <a:endParaRPr lang="en-US" sz="4400" b="1" dirty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0" y="4419600"/>
            <a:ext cx="599875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i-IN" sz="7200" b="1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जीवन्धर स्वामी </a:t>
            </a:r>
            <a:endParaRPr lang="en-US" sz="7200" b="1" dirty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343400"/>
            <a:ext cx="8991600" cy="120032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i-IN" sz="3600" b="1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मरते हुए कुत्ते के कान में णमोकार मंत्र </a:t>
            </a:r>
          </a:p>
          <a:p>
            <a:r>
              <a:rPr lang="hi-IN" sz="3600" b="1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किसने सुनाया था ??? </a:t>
            </a:r>
            <a:endParaRPr lang="en-US" sz="3600" b="1" dirty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0" y="152400"/>
          <a:ext cx="9144000" cy="670560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1. पञ्च बालयति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11.रेवती रानी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21.द्रव्यानुयोग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31.भगवान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41.गजकुमार 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2. लेश्या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12.समयसार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22.लब्धिसार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32.पं.टोडरमल जी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42.अक्षय तृतीया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3.मुनिराज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13.तीन लोक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23.मंगतराय जी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33.हिरण 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43.भरत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4.उपयोग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14.स्थापना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24.पदार्थ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34.द्रव्य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44.सम्मेदशिखर जी </a:t>
                      </a:r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5.सर्वज्ञ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15.दशलक्षण धर्म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25.हनुमान जी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35.सर्वार्थसिद्धि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45.रत्नकरंड</a:t>
                      </a:r>
                      <a:r>
                        <a:rPr lang="hi-IN" baseline="0" dirty="0" smtClean="0"/>
                        <a:t> </a:t>
                      </a:r>
                      <a:r>
                        <a:rPr lang="hi-IN" dirty="0" smtClean="0"/>
                        <a:t>श्रावकाचार 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6.भद्रबाहु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16.सती सीता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26.केवल रवि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36.मै महापुण्य उदय से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46.परमात्मा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7.वीतराग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17.357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27.पार्श्वनाथ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37.आचार्य अमृतचन्द्र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47.148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8.महावीर भगवान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18.अकलंक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28.श्रुत पंचमी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38.415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48.भवनवासी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9.आयु कर्म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19.दीवान अमरचंद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29.अनादिनिधन मंत्र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39.निरखो अंग अंग जिनवर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49.कल्पवृक्ष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10.जीवन्धर स्वामी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20.बाहुबली भगवान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30.रानी चेलना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40.प्रमाद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50.राजा राणा क्षत्रपति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362200" y="2438400"/>
            <a:ext cx="557716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i-IN" sz="8000" b="1" dirty="0" smtClean="0"/>
              <a:t>अनंगसरा     </a:t>
            </a:r>
            <a:endParaRPr lang="en-US" sz="8000" b="1" dirty="0"/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2514600"/>
            <a:ext cx="8610600" cy="121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i-IN" sz="36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वे कौन थी जिन्होंने अजगर को जीवन दान दिया था?</a:t>
            </a:r>
            <a:endParaRPr lang="en-US" sz="3600" b="1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57600" y="533400"/>
            <a:ext cx="40847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i-IN" sz="7200" b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प्रमत्तविरत</a:t>
            </a:r>
            <a:endParaRPr lang="en-US" sz="7200" b="1" dirty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90800" y="457200"/>
            <a:ext cx="6359433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hi-IN" sz="3600" b="1" dirty="0" smtClean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६ वे गुणस्थान का नाम बताईये ? </a:t>
            </a:r>
            <a:endParaRPr lang="en-US" sz="3600" b="1" dirty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23517" y="2514600"/>
            <a:ext cx="4144083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i-IN" sz="11500" b="1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14 वर्ष</a:t>
            </a:r>
            <a:endParaRPr lang="en-US" sz="11500" b="1" dirty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33600" y="2438400"/>
            <a:ext cx="7010400" cy="10772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i-IN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राजा राम को कितने वर्ष का वनवास दिया गया था ?</a:t>
            </a:r>
            <a:endParaRPr lang="en-US" sz="32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66800" y="2438400"/>
            <a:ext cx="70743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i-IN" sz="7200" b="1" dirty="0" smtClean="0"/>
              <a:t>प्रश्न दो , उत्तर एक </a:t>
            </a:r>
            <a:endParaRPr lang="en-US" sz="7200" b="1" dirty="0"/>
          </a:p>
        </p:txBody>
      </p:sp>
      <p:pic>
        <p:nvPicPr>
          <p:cNvPr id="5" name="Picture 4" descr="imag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2057400"/>
            <a:ext cx="1167392" cy="1832610"/>
          </a:xfrm>
          <a:prstGeom prst="rect">
            <a:avLst/>
          </a:prstGeom>
        </p:spPr>
      </p:pic>
      <p:pic>
        <p:nvPicPr>
          <p:cNvPr id="6" name="Picture 5" descr="download (1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600" y="1676400"/>
            <a:ext cx="1447800" cy="2415540"/>
          </a:xfrm>
          <a:prstGeom prst="rect">
            <a:avLst/>
          </a:prstGeom>
        </p:spPr>
      </p:pic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1143000"/>
            <a:ext cx="862768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i-IN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दान का भेद ,</a:t>
            </a:r>
          </a:p>
          <a:p>
            <a:r>
              <a:rPr lang="hi-IN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महाराजा श्रेणिक के पुत्र का नाम ???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8800" y="533400"/>
            <a:ext cx="4783682" cy="221599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hi-IN" sz="13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अभय </a:t>
            </a: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3000" y="533400"/>
            <a:ext cx="65934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i-IN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केकैयी का पुत्र ,</a:t>
            </a:r>
          </a:p>
          <a:p>
            <a:r>
              <a:rPr lang="hi-IN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         हमारा क्षेत्र ??????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8800" y="1752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0" y="1066800"/>
            <a:ext cx="9219190" cy="10772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hi-IN" sz="3200" b="1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ऐसी भक्ति जिसमे </a:t>
            </a:r>
          </a:p>
          <a:p>
            <a:r>
              <a:rPr lang="hi-IN" sz="3200" b="1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देव शास्त्र व गुरु तीनो का गुणगान किया गया हो ????</a:t>
            </a:r>
            <a:endParaRPr lang="en-US" sz="3200" b="1" dirty="0"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32188" y="298609"/>
            <a:ext cx="3892412" cy="221599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hi-IN" sz="13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भरत </a:t>
            </a: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457200"/>
            <a:ext cx="8001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i-IN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हनुमान की माता ,</a:t>
            </a:r>
          </a:p>
          <a:p>
            <a:r>
              <a:rPr lang="hi-IN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    नरक की एक पृथ्वी का नाम????</a:t>
            </a:r>
            <a:endParaRPr lang="en-US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4600" y="457200"/>
            <a:ext cx="3733800" cy="156966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hi-IN" sz="9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अंजना</a:t>
            </a: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304800" y="685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hi-IN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चौदहवे कुलकर,</a:t>
            </a:r>
            <a:br>
              <a:rPr lang="hi-IN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r>
              <a:rPr lang="hi-IN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                    ऋषभदेव के पिता???</a:t>
            </a:r>
            <a:br>
              <a:rPr lang="hi-IN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endParaRPr lang="en-US" b="1" dirty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4600" y="1066800"/>
            <a:ext cx="4576894" cy="144655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hi-IN" sz="8800" b="1" dirty="0" smtClean="0"/>
              <a:t>नाभिराय </a:t>
            </a:r>
            <a:endParaRPr lang="en-US" sz="8800" b="1" dirty="0"/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457200"/>
            <a:ext cx="717536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i-IN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एक तीर्थंकर ,</a:t>
            </a:r>
          </a:p>
          <a:p>
            <a:r>
              <a:rPr lang="hi-IN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    षटखनडागम ग्रन्थ के रचियता ????? 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4600" y="685800"/>
            <a:ext cx="3384260" cy="120032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hi-IN" sz="7200" b="1" dirty="0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पुष्पदंत  </a:t>
            </a:r>
            <a:endParaRPr lang="en-US" sz="7200" b="1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381000"/>
            <a:ext cx="9067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i-IN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एक तत्व तथा </a:t>
            </a:r>
            <a:endParaRPr lang="en-US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            </a:t>
            </a:r>
            <a:r>
              <a:rPr lang="hi-IN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पार्श्वनाथ पर उपसर्ग करने वाला देव </a:t>
            </a:r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?????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95600" y="609600"/>
            <a:ext cx="3352800" cy="186204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hi-IN" sz="11500" b="1" dirty="0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संवर </a:t>
            </a:r>
            <a:endParaRPr lang="en-US" sz="11500" b="1" dirty="0" smtClean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828800"/>
            <a:ext cx="8763000" cy="212365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hi-IN" sz="6600" b="1" spc="50" dirty="0" smtClean="0">
                <a:ln w="11430">
                  <a:solidFill>
                    <a:schemeClr val="bg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धुन हमारी,</a:t>
            </a:r>
          </a:p>
          <a:p>
            <a:r>
              <a:rPr lang="hi-IN" sz="6600" b="1" spc="50" dirty="0" smtClean="0">
                <a:ln w="11430">
                  <a:solidFill>
                    <a:schemeClr val="bg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भजनआपके</a:t>
            </a:r>
            <a:endParaRPr lang="en-US" sz="6600" b="1" spc="50" dirty="0">
              <a:ln w="11430">
                <a:solidFill>
                  <a:schemeClr val="bg1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0" y="152400"/>
          <a:ext cx="9144000" cy="673608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1. पञ्च बालयति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11.रेवती रानी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21.द्रव्यानुयोग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31.भगवान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41.गजकुमार 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2. लेश्या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12.समयसार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22.लब्धिसार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32.पं.टोडरमल जी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42.अक्षय तृतीया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3.मुनिराज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13.तीन लोक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23.मंगतराय जी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33.हिरण 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43.भरत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4.उपयोग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14.स्थापना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24.पदार्थ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34.द्रव्य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44.सम्मेदशिखर जी </a:t>
                      </a:r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5.सर्वज्ञ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15.दशलक्षण धर्म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25.हनुमान जी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35.सर्वार्थसिद्धि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45.रत्नकरंड</a:t>
                      </a:r>
                      <a:r>
                        <a:rPr lang="hi-IN" baseline="0" dirty="0" smtClean="0"/>
                        <a:t> </a:t>
                      </a:r>
                      <a:r>
                        <a:rPr lang="hi-IN" dirty="0" smtClean="0"/>
                        <a:t>श्रावकाचार 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6.भद्रबाहु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16.सती सीता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26.केवल रवि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sz="2000" b="1" dirty="0" smtClean="0">
                          <a:solidFill>
                            <a:srgbClr val="FF0000"/>
                          </a:solidFill>
                        </a:rPr>
                        <a:t>36.मै महापुण्य उदय से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0B173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46.परमात्मा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7.वीतराग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17.357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27.पार्श्वनाथ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37.आचार्य अमृतचन्द्र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47.148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8.महावीर भगवान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18.अकलंक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28.श्रुत पंचमी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38.415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48.भवनवासी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9.आयु कर्म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19.दीवान अमरचंद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29.अनादिनिधन मंत्र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39.निरखो अंग अंग जिनवर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49.कल्पवृक्ष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10.जीवन्धर स्वामी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20.बाहुबली भगवान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30.रानी चेलना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40.प्रमाद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50.राजा राणा क्षत्रपति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9373" y="2590800"/>
            <a:ext cx="870462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i-IN" sz="4400" b="1" dirty="0" smtClean="0"/>
              <a:t>प्रभु जी अब न भटकेंगे संसार में........ </a:t>
            </a:r>
            <a:endParaRPr lang="en-US" sz="4400" b="1" dirty="0"/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9373" y="2590800"/>
            <a:ext cx="8823249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hi-IN" sz="4400" b="1" dirty="0" smtClean="0"/>
              <a:t>सुनो जी माँ ने देखे सोलह सपने ........ </a:t>
            </a:r>
            <a:endParaRPr lang="en-US" sz="4400" b="1" dirty="0"/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2667000"/>
            <a:ext cx="81243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i-IN" sz="4800" b="1" dirty="0" smtClean="0"/>
              <a:t>आत्मा हूँ आत्मा हूँ आत्मा...........</a:t>
            </a:r>
            <a:endParaRPr lang="en-US" sz="4800" b="1" dirty="0"/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2197" y="2819400"/>
            <a:ext cx="8691803" cy="83099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hi-IN" sz="4800" b="1" dirty="0" smtClean="0"/>
              <a:t>है प्रभु चरणों में तेरे आ गए ...........</a:t>
            </a:r>
            <a:endParaRPr lang="en-US" sz="4800" b="1" dirty="0"/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0" y="2667000"/>
            <a:ext cx="77861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i-IN" sz="4400" b="1" dirty="0" smtClean="0"/>
              <a:t>परम दिगम्बर मुनिवर देखे ..........</a:t>
            </a:r>
            <a:endParaRPr lang="en-US" sz="4400" b="1" dirty="0"/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0" y="2667000"/>
            <a:ext cx="6920484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hi-IN" sz="4400" b="1" dirty="0" smtClean="0"/>
              <a:t>पञ्च परम परमेष्ठी  देखे ..........</a:t>
            </a:r>
            <a:endParaRPr lang="en-US" sz="4400" b="1" dirty="0"/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3048000"/>
            <a:ext cx="87911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i-IN" sz="3200" b="1" dirty="0" smtClean="0"/>
              <a:t>रोम रोम से नेमिकुन्वर की उपसमरस की धारा........ </a:t>
            </a:r>
            <a:endParaRPr lang="en-US" sz="3200" b="1" dirty="0"/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3048000"/>
            <a:ext cx="763863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hi-IN" sz="3200" b="1" dirty="0" smtClean="0"/>
              <a:t>रोम रोम से निकले प्रभुवर नाम तुम्हारा ........ </a:t>
            </a:r>
            <a:endParaRPr lang="en-US" sz="3200" b="1" dirty="0"/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4800" y="2133600"/>
            <a:ext cx="4711546" cy="9233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अतिथि कौन ???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24000" y="533400"/>
            <a:ext cx="1600200" cy="2590800"/>
            <a:chOff x="1295400" y="762000"/>
            <a:chExt cx="1600200" cy="2590800"/>
          </a:xfrm>
        </p:grpSpPr>
        <p:sp>
          <p:nvSpPr>
            <p:cNvPr id="5" name="Rectangle 4"/>
            <p:cNvSpPr/>
            <p:nvPr/>
          </p:nvSpPr>
          <p:spPr>
            <a:xfrm>
              <a:off x="1295400" y="1828800"/>
              <a:ext cx="1600200" cy="1524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hi-IN" b="1" dirty="0" smtClean="0">
                  <a:solidFill>
                    <a:srgbClr val="FF0000"/>
                  </a:solidFill>
                </a:rPr>
                <a:t>महावीर 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6" name="Isosceles Triangle 5"/>
            <p:cNvSpPr/>
            <p:nvPr/>
          </p:nvSpPr>
          <p:spPr>
            <a:xfrm>
              <a:off x="1295400" y="762000"/>
              <a:ext cx="1600200" cy="1066800"/>
            </a:xfrm>
            <a:prstGeom prst="triangl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867400" y="533400"/>
            <a:ext cx="1600200" cy="2590800"/>
            <a:chOff x="1295400" y="762000"/>
            <a:chExt cx="1600200" cy="2590800"/>
          </a:xfrm>
        </p:grpSpPr>
        <p:sp>
          <p:nvSpPr>
            <p:cNvPr id="9" name="Rectangle 8"/>
            <p:cNvSpPr/>
            <p:nvPr/>
          </p:nvSpPr>
          <p:spPr>
            <a:xfrm>
              <a:off x="1295400" y="1828800"/>
              <a:ext cx="1600200" cy="1524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hi-IN" b="1" dirty="0" smtClean="0">
                  <a:solidFill>
                    <a:srgbClr val="FF0000"/>
                  </a:solidFill>
                </a:rPr>
                <a:t>पार्श्वनाथ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0" name="Isosceles Triangle 9"/>
            <p:cNvSpPr/>
            <p:nvPr/>
          </p:nvSpPr>
          <p:spPr>
            <a:xfrm>
              <a:off x="1295400" y="762000"/>
              <a:ext cx="1600200" cy="1066800"/>
            </a:xfrm>
            <a:prstGeom prst="triangl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447800" y="3200400"/>
            <a:ext cx="1600200" cy="2590800"/>
            <a:chOff x="1295400" y="762000"/>
            <a:chExt cx="1600200" cy="2590800"/>
          </a:xfrm>
        </p:grpSpPr>
        <p:sp>
          <p:nvSpPr>
            <p:cNvPr id="12" name="Rectangle 11"/>
            <p:cNvSpPr/>
            <p:nvPr/>
          </p:nvSpPr>
          <p:spPr>
            <a:xfrm>
              <a:off x="1295400" y="1828800"/>
              <a:ext cx="1600200" cy="1524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hi-IN" b="1" dirty="0" smtClean="0">
                  <a:solidFill>
                    <a:srgbClr val="FF0000"/>
                  </a:solidFill>
                </a:rPr>
                <a:t>आदिनाथ 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3" name="Isosceles Triangle 12"/>
            <p:cNvSpPr/>
            <p:nvPr/>
          </p:nvSpPr>
          <p:spPr>
            <a:xfrm>
              <a:off x="1295400" y="762000"/>
              <a:ext cx="1600200" cy="1066800"/>
            </a:xfrm>
            <a:prstGeom prst="triangl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867400" y="3200400"/>
            <a:ext cx="1600200" cy="2590800"/>
            <a:chOff x="1295400" y="762000"/>
            <a:chExt cx="1600200" cy="2590800"/>
          </a:xfrm>
        </p:grpSpPr>
        <p:sp>
          <p:nvSpPr>
            <p:cNvPr id="15" name="Rectangle 14"/>
            <p:cNvSpPr/>
            <p:nvPr/>
          </p:nvSpPr>
          <p:spPr>
            <a:xfrm>
              <a:off x="1295400" y="1828800"/>
              <a:ext cx="1600200" cy="1524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hi-IN" b="1" dirty="0" smtClean="0">
                  <a:solidFill>
                    <a:srgbClr val="FF0000"/>
                  </a:solidFill>
                </a:rPr>
                <a:t>नेमिनाथ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6" name="Isosceles Triangle 15"/>
            <p:cNvSpPr/>
            <p:nvPr/>
          </p:nvSpPr>
          <p:spPr>
            <a:xfrm>
              <a:off x="1295400" y="762000"/>
              <a:ext cx="1600200" cy="1066800"/>
            </a:xfrm>
            <a:prstGeom prst="triangl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8800" y="1752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1600200"/>
            <a:ext cx="9144000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i-IN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तत्त्वार्थ सूत्र की टीका का नाम बताईये ???</a:t>
            </a:r>
            <a:endParaRPr lang="en-US" sz="4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524000" y="533400"/>
            <a:ext cx="1600200" cy="2590800"/>
            <a:chOff x="1295400" y="762000"/>
            <a:chExt cx="1600200" cy="2590800"/>
          </a:xfrm>
        </p:grpSpPr>
        <p:sp>
          <p:nvSpPr>
            <p:cNvPr id="5" name="Rectangle 4"/>
            <p:cNvSpPr/>
            <p:nvPr/>
          </p:nvSpPr>
          <p:spPr>
            <a:xfrm>
              <a:off x="1295400" y="1828800"/>
              <a:ext cx="1600200" cy="1524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hi-IN" b="1" dirty="0" smtClean="0">
                  <a:solidFill>
                    <a:srgbClr val="FF0000"/>
                  </a:solidFill>
                </a:rPr>
                <a:t>मोक्षमार्ग </a:t>
              </a:r>
            </a:p>
            <a:p>
              <a:pPr algn="ctr"/>
              <a:r>
                <a:rPr lang="hi-IN" b="1" dirty="0" smtClean="0">
                  <a:solidFill>
                    <a:srgbClr val="FF0000"/>
                  </a:solidFill>
                </a:rPr>
                <a:t>प्रकाशक  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6" name="Isosceles Triangle 5"/>
            <p:cNvSpPr/>
            <p:nvPr/>
          </p:nvSpPr>
          <p:spPr>
            <a:xfrm>
              <a:off x="1295400" y="762000"/>
              <a:ext cx="1600200" cy="1066800"/>
            </a:xfrm>
            <a:prstGeom prst="triangl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867400" y="533400"/>
            <a:ext cx="1600200" cy="2590800"/>
            <a:chOff x="1295400" y="762000"/>
            <a:chExt cx="1600200" cy="2590800"/>
          </a:xfrm>
        </p:grpSpPr>
        <p:sp>
          <p:nvSpPr>
            <p:cNvPr id="8" name="Rectangle 7"/>
            <p:cNvSpPr/>
            <p:nvPr/>
          </p:nvSpPr>
          <p:spPr>
            <a:xfrm>
              <a:off x="1295400" y="1828800"/>
              <a:ext cx="1600200" cy="1524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hi-IN" b="1" dirty="0" smtClean="0">
                  <a:solidFill>
                    <a:srgbClr val="FF0000"/>
                  </a:solidFill>
                </a:rPr>
                <a:t>रहस्यपूर्ण</a:t>
              </a:r>
            </a:p>
            <a:p>
              <a:pPr algn="ctr"/>
              <a:r>
                <a:rPr lang="hi-IN" b="1" dirty="0" smtClean="0">
                  <a:solidFill>
                    <a:srgbClr val="FF0000"/>
                  </a:solidFill>
                </a:rPr>
                <a:t>चिट्ठी 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9" name="Isosceles Triangle 8"/>
            <p:cNvSpPr/>
            <p:nvPr/>
          </p:nvSpPr>
          <p:spPr>
            <a:xfrm>
              <a:off x="1295400" y="762000"/>
              <a:ext cx="1600200" cy="1066800"/>
            </a:xfrm>
            <a:prstGeom prst="triangl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447800" y="3200400"/>
            <a:ext cx="1600200" cy="2590800"/>
            <a:chOff x="1295400" y="762000"/>
            <a:chExt cx="1600200" cy="2590800"/>
          </a:xfrm>
        </p:grpSpPr>
        <p:sp>
          <p:nvSpPr>
            <p:cNvPr id="11" name="Rectangle 10"/>
            <p:cNvSpPr/>
            <p:nvPr/>
          </p:nvSpPr>
          <p:spPr>
            <a:xfrm>
              <a:off x="1295400" y="1828800"/>
              <a:ext cx="1600200" cy="1524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hi-IN" b="1" dirty="0" smtClean="0">
                  <a:solidFill>
                    <a:srgbClr val="FF0000"/>
                  </a:solidFill>
                </a:rPr>
                <a:t>सम्यग्ज्ञान  चन्द्रिका  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2" name="Isosceles Triangle 11"/>
            <p:cNvSpPr/>
            <p:nvPr/>
          </p:nvSpPr>
          <p:spPr>
            <a:xfrm>
              <a:off x="1295400" y="762000"/>
              <a:ext cx="1600200" cy="1066800"/>
            </a:xfrm>
            <a:prstGeom prst="triangl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867400" y="3200400"/>
            <a:ext cx="1600200" cy="2590800"/>
            <a:chOff x="1295400" y="762000"/>
            <a:chExt cx="1600200" cy="2590800"/>
          </a:xfrm>
        </p:grpSpPr>
        <p:sp>
          <p:nvSpPr>
            <p:cNvPr id="14" name="Rectangle 13"/>
            <p:cNvSpPr/>
            <p:nvPr/>
          </p:nvSpPr>
          <p:spPr>
            <a:xfrm>
              <a:off x="1295400" y="1828800"/>
              <a:ext cx="1600200" cy="1524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hi-IN" b="1" dirty="0" smtClean="0">
                  <a:solidFill>
                    <a:srgbClr val="FF0000"/>
                  </a:solidFill>
                </a:rPr>
                <a:t>सर्वार्थ सिद्धि 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5" name="Isosceles Triangle 14"/>
            <p:cNvSpPr/>
            <p:nvPr/>
          </p:nvSpPr>
          <p:spPr>
            <a:xfrm>
              <a:off x="1295400" y="762000"/>
              <a:ext cx="1600200" cy="1066800"/>
            </a:xfrm>
            <a:prstGeom prst="triangl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 spd="slow">
    <p:wipe/>
    <p:sndAc>
      <p:stSnd>
        <p:snd r:embed="rId2" name="chimes.wav" builtIn="1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0" y="152400"/>
          <a:ext cx="9144000" cy="693420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1. पञ्च बालयति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11.रेवती रानी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21.द्रव्यानुयोग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31.भगवान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41.गजकुमार 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2. लेश्या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12.समयसार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22.लब्धिसार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32.पं.टोडरमल जी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42.अक्षय तृतीया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3.मुनिराज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13.तीन लोक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23.मंगतराय जी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33.हिरण 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43.भरत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4.उपयोग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14.स्थापना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24.पदार्थ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34.द्रव्य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44.सम्मेदशिखर जी </a:t>
                      </a:r>
                    </a:p>
                  </a:txBody>
                  <a:tcPr/>
                </a:tc>
              </a:tr>
              <a:tr h="8991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5.सर्वज्ञ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15.दशलक्षण धर्म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25.हनुमान जी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endParaRPr lang="hi-IN" sz="2000" b="1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sz="2000" b="1" dirty="0" smtClean="0">
                          <a:solidFill>
                            <a:srgbClr val="FF0000"/>
                          </a:solidFill>
                        </a:rPr>
                        <a:t>35.सर्वार्थसिद्धि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0B1737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45.रत्नकरंड</a:t>
                      </a:r>
                      <a:r>
                        <a:rPr lang="hi-IN" baseline="0" dirty="0" smtClean="0"/>
                        <a:t> </a:t>
                      </a:r>
                      <a:r>
                        <a:rPr lang="hi-IN" dirty="0" smtClean="0"/>
                        <a:t>श्रावकाचार 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6.भद्रबाहु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16.सती सीता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26.केवल रवि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36.मै महापुण्य उदय से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46.परमात्मा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7.वीतराग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17.357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27.पार्श्वनाथ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37.आचार्य अमृतचन्द्र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47.148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8.महावीर भगवान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18.अकलंक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28.श्रुत पंचमी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38.415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48.भवनवासी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9.आयु कर्म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19.दीवान अमरचंद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29.अनादिनिधन मंत्र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39.निरखो अंग अंग जिनवर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49.कल्पवृक्ष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10.जीवन्धर स्वामी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20.बाहुबली भगवान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30.रानी चेलना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40.प्रमाद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50.राजा राणा क्षत्रपति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8800" y="1752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1600200"/>
            <a:ext cx="9144000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i-IN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पं.टोडरमल जी की रचना का नाम बताईये ?</a:t>
            </a:r>
            <a:endParaRPr lang="en-US" sz="4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0" y="152400"/>
          <a:ext cx="9144000" cy="737616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1828800"/>
                <a:gridCol w="1828800"/>
                <a:gridCol w="2209800"/>
                <a:gridCol w="1447800"/>
                <a:gridCol w="1828800"/>
              </a:tblGrid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1. पञ्च बालयति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11.रेवती रानी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21.द्रव्यानुयोग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31.भगवान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41.गजकुमार </a:t>
                      </a:r>
                      <a:endParaRPr lang="en-US" dirty="0"/>
                    </a:p>
                  </a:txBody>
                  <a:tcPr/>
                </a:tc>
              </a:tr>
              <a:tr h="8534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2. लेश्या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12.समयसार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ctr">
                        <a:buFont typeface="+mj-lt"/>
                        <a:buNone/>
                      </a:pPr>
                      <a:endParaRPr lang="hi-IN" b="1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342900" indent="-342900" algn="ctr">
                        <a:buFont typeface="+mj-lt"/>
                        <a:buNone/>
                      </a:pPr>
                      <a:r>
                        <a:rPr lang="hi-IN" b="1" dirty="0" smtClean="0">
                          <a:solidFill>
                            <a:srgbClr val="FF0000"/>
                          </a:solidFill>
                        </a:rPr>
                        <a:t>22.सम्यकज्ञानचंद्रिका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tx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32.पं.टोडरमल जी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42.अक्षय तृतीया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3.मुनिराज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13.तीन लोक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23.मंगतराय जी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33.हिरण 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43.भरत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4.उपयोग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14.स्थापना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24.पदार्थ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34.द्रव्य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44.सम्मेदशिखर जी </a:t>
                      </a:r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5.सर्वज्ञ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15.दशलक्षण धर्म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25.हनुमान जी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35.सर्वार्थसिद्धि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45.रत्नकरंड</a:t>
                      </a:r>
                      <a:r>
                        <a:rPr lang="hi-IN" baseline="0" dirty="0" smtClean="0"/>
                        <a:t> </a:t>
                      </a:r>
                      <a:r>
                        <a:rPr lang="hi-IN" dirty="0" smtClean="0"/>
                        <a:t>श्रावकाचार 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6.भद्रबाहु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16.सती सीता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26.केवल रवि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36.मै महापुण्य उदय से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46.परमात्मा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7.वीतराग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17.357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27.पार्श्वनाथ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37.आचार्य अमृतचन्द्र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47.148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8.महावीर भगवान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18.अकलंक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28.श्रुत पंचमी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38.415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48.भवनवासी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9.आयु कर्म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19.दीवान अमरचंद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29.अनादिनिधन मंत्र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39.निरखो अंग अंग जिनवर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49.कल्पवृक्ष</a:t>
                      </a:r>
                      <a:endParaRPr lang="en-US" dirty="0"/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10.जीवन्धर स्वामी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20.बाहुबली भगवान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30.रानी चेलना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40.प्रमाद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hi-IN" dirty="0" smtClean="0"/>
                        <a:t>50.राजा राणा क्षत्रपति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8800" y="1752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1600200"/>
            <a:ext cx="9144000" cy="13234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i-IN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बालयति तीर्थंकर में से किसी एक तीर्थंकर        का नाम बताईये ?</a:t>
            </a:r>
            <a:endParaRPr lang="en-US" sz="4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riel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2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355</TotalTime>
  <Words>778</Words>
  <Application>Microsoft Office PowerPoint</Application>
  <PresentationFormat>On-screen Show (4:3)</PresentationFormat>
  <Paragraphs>363</Paragraphs>
  <Slides>50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50</vt:i4>
      </vt:variant>
    </vt:vector>
  </HeadingPairs>
  <TitlesOfParts>
    <vt:vector size="54" baseType="lpstr">
      <vt:lpstr>Paper</vt:lpstr>
      <vt:lpstr>Technic</vt:lpstr>
      <vt:lpstr>Office Theme</vt:lpstr>
      <vt:lpstr>Oriel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चौदहवे कुलकर,                     ऋषभदेव के पिता??? 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45</cp:revision>
  <dcterms:created xsi:type="dcterms:W3CDTF">2020-05-24T12:05:57Z</dcterms:created>
  <dcterms:modified xsi:type="dcterms:W3CDTF">2020-05-30T09:52:27Z</dcterms:modified>
</cp:coreProperties>
</file>