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3600" y="1498602"/>
            <a:ext cx="7010400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3600" y="4927600"/>
            <a:ext cx="7010400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94091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EA1A-0A92-4DC9-8514-260408AAC4F1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AF2-69B5-49A0-8899-BAFF51AA47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870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274639"/>
            <a:ext cx="142240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274639"/>
            <a:ext cx="8534401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EA1A-0A92-4DC9-8514-260408AAC4F1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AF2-69B5-49A0-8899-BAFF51AA47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310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EA1A-0A92-4DC9-8514-260408AAC4F1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AF2-69B5-49A0-8899-BAFF51AA47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719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45000"/>
            <a:ext cx="7010400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3124201"/>
            <a:ext cx="7010400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5887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701800"/>
            <a:ext cx="4978400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1706581" indent="0">
              <a:buNone/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701800"/>
            <a:ext cx="4978400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EA1A-0A92-4DC9-8514-260408AAC4F1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AF2-69B5-49A0-8899-BAFF51AA47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651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665" y="1608836"/>
            <a:ext cx="4974336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600" y="2209800"/>
            <a:ext cx="4978400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3264" y="1608836"/>
            <a:ext cx="4974336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9200" y="2209800"/>
            <a:ext cx="4978400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EA1A-0A92-4DC9-8514-260408AAC4F1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AF2-69B5-49A0-8899-BAFF51AA47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301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EA1A-0A92-4DC9-8514-260408AAC4F1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AF2-69B5-49A0-8899-BAFF51AA47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704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EA1A-0A92-4DC9-8514-260408AAC4F1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AF2-69B5-49A0-8899-BAFF51AA47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060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2400" y="0"/>
            <a:ext cx="79248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701800"/>
            <a:ext cx="3352800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4648200"/>
            <a:ext cx="3352800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0401" y="482600"/>
            <a:ext cx="6807200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EA1A-0A92-4DC9-8514-260408AAC4F1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AF2-69B5-49A0-8899-BAFF51AA47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663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801" y="0"/>
            <a:ext cx="80264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1" y="4800600"/>
            <a:ext cx="7315200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2438401" y="279402"/>
            <a:ext cx="7315200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1" y="5562600"/>
            <a:ext cx="7315200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AEA1A-0A92-4DC9-8514-260408AAC4F1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8FAF2-69B5-49A0-8899-BAFF51AA47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432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801" y="0"/>
            <a:ext cx="115824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76200"/>
            <a:ext cx="10160000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1701800"/>
            <a:ext cx="10160000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6400802"/>
            <a:ext cx="2743200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B6AEA1A-0A92-4DC9-8514-260408AAC4F1}" type="datetimeFigureOut">
              <a:rPr lang="en-IN" smtClean="0"/>
              <a:t>25-05-2020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8861" y="6400802"/>
            <a:ext cx="6217920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9795" y="6400802"/>
            <a:ext cx="110780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8E18FAF2-69B5-49A0-8899-BAFF51AA47B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3335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69EE7-C9B4-4BB2-A3D4-1C3E80577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3600" y="3551068"/>
            <a:ext cx="7010400" cy="1246359"/>
          </a:xfrm>
        </p:spPr>
        <p:txBody>
          <a:bodyPr>
            <a:normAutofit/>
          </a:bodyPr>
          <a:lstStyle/>
          <a:p>
            <a:r>
              <a:rPr lang="hi-IN" sz="7200" dirty="0">
                <a:solidFill>
                  <a:srgbClr val="FF0000"/>
                </a:solidFill>
              </a:rPr>
              <a:t>मैं कहाँ से आई हूँ</a:t>
            </a:r>
            <a:r>
              <a:rPr lang="hi-IN" sz="7200" dirty="0"/>
              <a:t> </a:t>
            </a:r>
            <a:r>
              <a:rPr lang="hi-IN" dirty="0"/>
              <a:t> </a:t>
            </a:r>
            <a:endParaRPr lang="en-IN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97652BB-BE91-4D8F-B33A-0706D5103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3600" y="372862"/>
            <a:ext cx="7010400" cy="1125740"/>
          </a:xfrm>
        </p:spPr>
        <p:txBody>
          <a:bodyPr>
            <a:normAutofit/>
          </a:bodyPr>
          <a:lstStyle/>
          <a:p>
            <a:r>
              <a:rPr lang="hi-IN" sz="4400" dirty="0"/>
              <a:t>प्यारी बात माँ के साथ  </a:t>
            </a:r>
            <a:endParaRPr lang="en-IN" sz="4400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A680255-80AB-46CE-8B74-105B97027A24}"/>
              </a:ext>
            </a:extLst>
          </p:cNvPr>
          <p:cNvSpPr txBox="1">
            <a:spLocks/>
          </p:cNvSpPr>
          <p:nvPr/>
        </p:nvSpPr>
        <p:spPr>
          <a:xfrm>
            <a:off x="4826000" y="1953086"/>
            <a:ext cx="7010400" cy="1597981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N" sz="6000" b="1" dirty="0">
                <a:solidFill>
                  <a:srgbClr val="FFC000"/>
                </a:solidFill>
              </a:rPr>
              <a:t>R</a:t>
            </a:r>
            <a:r>
              <a:rPr lang="hi-IN" sz="6000" b="1" dirty="0">
                <a:solidFill>
                  <a:srgbClr val="FFC000"/>
                </a:solidFill>
              </a:rPr>
              <a:t>ound – 2</a:t>
            </a:r>
            <a:r>
              <a:rPr lang="hi-IN" sz="4400" dirty="0">
                <a:solidFill>
                  <a:srgbClr val="FFC000"/>
                </a:solidFill>
              </a:rPr>
              <a:t> </a:t>
            </a:r>
            <a:r>
              <a:rPr lang="hi-IN" sz="4400" dirty="0"/>
              <a:t> </a:t>
            </a: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val="4030748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47FAA-67BA-4C9A-9222-0D2362807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63" y="76199"/>
            <a:ext cx="11523216" cy="4229471"/>
          </a:xfrm>
        </p:spPr>
        <p:txBody>
          <a:bodyPr/>
          <a:lstStyle/>
          <a:p>
            <a:pPr algn="ctr"/>
            <a:r>
              <a:rPr lang="hi-IN" b="1" dirty="0">
                <a:solidFill>
                  <a:srgbClr val="FF0000"/>
                </a:solidFill>
              </a:rPr>
              <a:t>सकल ज्ञेय ज्ञायक तदपि , निजानंद रसलीन । 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सो जिनेन्द्र जयवन्त नित , अरिरजरहस विहीन । </a:t>
            </a: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 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BDC1-A12D-4625-B78E-8243C4C42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4765828"/>
            <a:ext cx="10160000" cy="1406372"/>
          </a:xfrm>
        </p:spPr>
        <p:txBody>
          <a:bodyPr/>
          <a:lstStyle/>
          <a:p>
            <a:pPr algn="r"/>
            <a:r>
              <a:rPr lang="hi-IN" sz="4000" b="1" dirty="0">
                <a:solidFill>
                  <a:srgbClr val="374C81">
                    <a:lumMod val="75000"/>
                  </a:srgbClr>
                </a:solidFill>
              </a:rPr>
              <a:t>तो बताओ मैं किस जिनवाणी से आई हूँ 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00865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777A0-C57F-4524-8D1B-3457710B4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1384917"/>
            <a:ext cx="10160000" cy="2965140"/>
          </a:xfrm>
        </p:spPr>
        <p:txBody>
          <a:bodyPr>
            <a:normAutofit fontScale="90000"/>
          </a:bodyPr>
          <a:lstStyle/>
          <a:p>
            <a:pPr algn="ctr"/>
            <a:r>
              <a:rPr lang="hi-IN" b="1" dirty="0">
                <a:solidFill>
                  <a:srgbClr val="FF0000"/>
                </a:solidFill>
              </a:rPr>
              <a:t>क्षण भर निज रस को पी चेतन 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मिथ्यामल को धो देता है 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काषायिक भाव विनष्ट किए 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निज आनंद अमृत पीता है  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7CEFB-3231-49DE-AACE-A5E045535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4909350"/>
            <a:ext cx="10160000" cy="1262849"/>
          </a:xfrm>
        </p:spPr>
        <p:txBody>
          <a:bodyPr/>
          <a:lstStyle/>
          <a:p>
            <a:pPr marL="0" indent="0" algn="r">
              <a:buNone/>
            </a:pPr>
            <a:r>
              <a:rPr lang="hi-IN" sz="4000" b="1" dirty="0">
                <a:solidFill>
                  <a:srgbClr val="374C81">
                    <a:lumMod val="75000"/>
                  </a:srgbClr>
                </a:solidFill>
              </a:rPr>
              <a:t>तो बताओ मैं किस जिनवाणी से आई हूँ 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0365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1070C-3F21-45AF-AFB4-84B470F0E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2" y="76199"/>
            <a:ext cx="11736278" cy="3803343"/>
          </a:xfrm>
        </p:spPr>
        <p:txBody>
          <a:bodyPr/>
          <a:lstStyle/>
          <a:p>
            <a:pPr algn="ctr"/>
            <a:r>
              <a:rPr lang="hi-IN" b="1" dirty="0">
                <a:solidFill>
                  <a:srgbClr val="FF0000"/>
                </a:solidFill>
              </a:rPr>
              <a:t>भूत भविष्यत् वर्तमान की , मैं पूजूँ चौबीसी तीस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विदेह क्षेत्र के सर्व जिनेन्द्रो के,चरणों मे धरता शीश    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6FF9E-6131-4BDE-9B58-954C296DD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4838330"/>
            <a:ext cx="10160000" cy="1333870"/>
          </a:xfrm>
        </p:spPr>
        <p:txBody>
          <a:bodyPr/>
          <a:lstStyle/>
          <a:p>
            <a:pPr algn="r"/>
            <a:r>
              <a:rPr lang="hi-IN" sz="4000" b="1" dirty="0">
                <a:solidFill>
                  <a:srgbClr val="374C81">
                    <a:lumMod val="75000"/>
                  </a:srgbClr>
                </a:solidFill>
              </a:rPr>
              <a:t>तो बताओ मैं किस जिनवाणी से आई हूँ 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4176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4BFDF-6C3F-49F2-B1D0-BD0B6D8AA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027" y="621437"/>
            <a:ext cx="11416684" cy="4012707"/>
          </a:xfrm>
        </p:spPr>
        <p:txBody>
          <a:bodyPr>
            <a:normAutofit fontScale="90000"/>
          </a:bodyPr>
          <a:lstStyle/>
          <a:p>
            <a:pPr algn="ctr"/>
            <a:r>
              <a:rPr lang="hi-IN" b="1" dirty="0">
                <a:solidFill>
                  <a:srgbClr val="FF0000"/>
                </a:solidFill>
              </a:rPr>
              <a:t>संसार पीड़ित जीवको सुगम मोक्षमार्ग के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 उपदेश का निमित्त बने और वो अभ्यास न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 करे तो उनके अभाग्य की महिमा हमसे तो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 नहीं हो सकती 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95A11-6E6C-4557-81AB-F7C94BF23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5202315"/>
            <a:ext cx="10160000" cy="969884"/>
          </a:xfrm>
        </p:spPr>
        <p:txBody>
          <a:bodyPr/>
          <a:lstStyle/>
          <a:p>
            <a:pPr marL="0" indent="0" algn="r">
              <a:buNone/>
            </a:pPr>
            <a:r>
              <a:rPr lang="hi-IN" sz="4000" b="1" dirty="0">
                <a:solidFill>
                  <a:srgbClr val="374C81">
                    <a:lumMod val="75000"/>
                  </a:srgbClr>
                </a:solidFill>
              </a:rPr>
              <a:t>तो बताओ मैं किस जिनवाणी से आई हूँ 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0987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E2900-A73D-4860-B9E6-6CC7F97DC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2042" y="1145218"/>
            <a:ext cx="12464248" cy="3426781"/>
          </a:xfrm>
        </p:spPr>
        <p:txBody>
          <a:bodyPr>
            <a:normAutofit fontScale="90000"/>
          </a:bodyPr>
          <a:lstStyle/>
          <a:p>
            <a:pPr algn="ctr"/>
            <a:r>
              <a:rPr lang="hi-IN" b="1" dirty="0">
                <a:solidFill>
                  <a:srgbClr val="FF0000"/>
                </a:solidFill>
              </a:rPr>
              <a:t>रोग मरी दुर्भिक्ष न फैले 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प्रजा शांति से जिया करै</a:t>
            </a: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 </a:t>
            </a: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परम अहिंसा धर्म जगत मे 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 फैल सर्व हित किया करै 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43BE8E-E145-4E61-9B9D-F9DB6E8B5B1E}"/>
              </a:ext>
            </a:extLst>
          </p:cNvPr>
          <p:cNvSpPr/>
          <p:nvPr/>
        </p:nvSpPr>
        <p:spPr>
          <a:xfrm>
            <a:off x="2050741" y="5450557"/>
            <a:ext cx="92860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i-IN" sz="4000" b="1" dirty="0">
                <a:solidFill>
                  <a:srgbClr val="374C81">
                    <a:lumMod val="75000"/>
                  </a:srgbClr>
                </a:solidFill>
              </a:rPr>
              <a:t>तो बताओ मैं किस जिनवाणी से आई हूँ 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3135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EE29A-0AA6-45D7-BB3C-961A14A2E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6000" b="1" dirty="0"/>
              <a:t>R</a:t>
            </a:r>
            <a:r>
              <a:rPr lang="hi-IN" sz="6000" b="1" dirty="0"/>
              <a:t>ules  :-</a:t>
            </a:r>
            <a:endParaRPr lang="en-IN" sz="6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4FB38-3989-49FC-9DEA-79E981C6E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1701799"/>
            <a:ext cx="10160000" cy="3917766"/>
          </a:xfrm>
        </p:spPr>
        <p:txBody>
          <a:bodyPr>
            <a:normAutofit fontScale="77500" lnSpcReduction="20000"/>
          </a:bodyPr>
          <a:lstStyle/>
          <a:p>
            <a:r>
              <a:rPr lang="hi-IN" sz="4000" dirty="0"/>
              <a:t>यहा आपको एक पंक्ति दी जाएगी । </a:t>
            </a:r>
          </a:p>
          <a:p>
            <a:r>
              <a:rPr lang="hi-IN" sz="4000" dirty="0"/>
              <a:t>उस पंक्ति को पढ़कर आपको यह बताना है की यह पंक्ति किस जिनवाणी से आई है । </a:t>
            </a:r>
          </a:p>
          <a:p>
            <a:r>
              <a:rPr lang="hi-IN" sz="4000" dirty="0"/>
              <a:t>और यदि पूजन और भक्ति की पंक्तियाँ है तो आपको यह बताना है की वह किस पूजन या भक्ति की पंक्तियाँ है । </a:t>
            </a:r>
          </a:p>
          <a:p>
            <a:r>
              <a:rPr lang="hi-IN" sz="4000" dirty="0"/>
              <a:t>बालपोथी से लेकर समयसार आदि सभी ग्रंथों के आधार से पंक्तियाँ ली गई है । </a:t>
            </a:r>
          </a:p>
          <a:p>
            <a:endParaRPr lang="en-IN" sz="4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2F71206-DCE3-481A-B18D-268905DDF345}"/>
              </a:ext>
            </a:extLst>
          </p:cNvPr>
          <p:cNvSpPr txBox="1">
            <a:spLocks/>
          </p:cNvSpPr>
          <p:nvPr/>
        </p:nvSpPr>
        <p:spPr>
          <a:xfrm>
            <a:off x="1288288" y="5548544"/>
            <a:ext cx="10416032" cy="1154097"/>
          </a:xfrm>
          <a:prstGeom prst="rect">
            <a:avLst/>
          </a:prstGeom>
        </p:spPr>
        <p:txBody>
          <a:bodyPr vert="horz" lIns="121899" tIns="60949" rIns="121899" bIns="60949" rtlCol="0" anchor="b">
            <a:normAutofit fontScale="92500"/>
          </a:bodyPr>
          <a:lstStyle>
            <a:lvl1pPr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/>
              <a:defRPr sz="440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i-IN" sz="6000" b="1" dirty="0">
                <a:solidFill>
                  <a:srgbClr val="FF0000"/>
                </a:solidFill>
              </a:rPr>
              <a:t>तो बताइए मैं कहाँ से आई हूँ ....</a:t>
            </a:r>
            <a:r>
              <a:rPr lang="hi-IN" sz="6000" b="1" dirty="0"/>
              <a:t> </a:t>
            </a:r>
            <a:endParaRPr lang="en-IN" sz="6000" b="1" dirty="0"/>
          </a:p>
        </p:txBody>
      </p:sp>
    </p:spTree>
    <p:extLst>
      <p:ext uri="{BB962C8B-B14F-4D97-AF65-F5344CB8AC3E}">
        <p14:creationId xmlns:p14="http://schemas.microsoft.com/office/powerpoint/2010/main" val="53070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BDA5B-FB51-442B-A551-F1DC809B3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76200"/>
            <a:ext cx="10160000" cy="3892296"/>
          </a:xfrm>
        </p:spPr>
        <p:txBody>
          <a:bodyPr>
            <a:normAutofit/>
          </a:bodyPr>
          <a:lstStyle/>
          <a:p>
            <a:pPr algn="ctr"/>
            <a:r>
              <a:rPr lang="hi-IN" sz="6000" b="1" dirty="0">
                <a:solidFill>
                  <a:srgbClr val="FF0000"/>
                </a:solidFill>
              </a:rPr>
              <a:t>मैं जीव हूँ मेरे मे ज्ञान है मैं</a:t>
            </a:r>
            <a:br>
              <a:rPr lang="hi-IN" sz="6000" b="1" dirty="0">
                <a:solidFill>
                  <a:srgbClr val="FF0000"/>
                </a:solidFill>
              </a:rPr>
            </a:br>
            <a:br>
              <a:rPr lang="hi-IN" sz="6000" b="1" dirty="0">
                <a:solidFill>
                  <a:srgbClr val="FF0000"/>
                </a:solidFill>
              </a:rPr>
            </a:br>
            <a:r>
              <a:rPr lang="hi-IN" sz="6000" b="1" dirty="0">
                <a:solidFill>
                  <a:srgbClr val="FF0000"/>
                </a:solidFill>
              </a:rPr>
              <a:t> ज्ञान से जानता हूँ </a:t>
            </a:r>
            <a:endParaRPr lang="en-IN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1544B-E635-4452-AE67-C048E1D62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5020056"/>
            <a:ext cx="10160000" cy="115214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hi-IN" sz="4000" b="1" dirty="0"/>
              <a:t>तो बताओ मैं किस जिनवाणी से आई हूँ .... </a:t>
            </a:r>
            <a:endParaRPr lang="en-IN" sz="4000" b="1" dirty="0"/>
          </a:p>
        </p:txBody>
      </p:sp>
    </p:spTree>
    <p:extLst>
      <p:ext uri="{BB962C8B-B14F-4D97-AF65-F5344CB8AC3E}">
        <p14:creationId xmlns:p14="http://schemas.microsoft.com/office/powerpoint/2010/main" val="26035630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3E7E4-5C2B-4241-8919-2922B3783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76200"/>
            <a:ext cx="10160000" cy="2951086"/>
          </a:xfrm>
        </p:spPr>
        <p:txBody>
          <a:bodyPr>
            <a:noAutofit/>
          </a:bodyPr>
          <a:lstStyle/>
          <a:p>
            <a:pPr algn="ctr"/>
            <a:r>
              <a:rPr lang="hi-IN" sz="4800" b="1" dirty="0">
                <a:solidFill>
                  <a:srgbClr val="FF0000"/>
                </a:solidFill>
              </a:rPr>
              <a:t>यह पंच नमस्कार मंत्र सब पापों का</a:t>
            </a:r>
            <a:br>
              <a:rPr lang="hi-IN" sz="4800" b="1" dirty="0">
                <a:solidFill>
                  <a:srgbClr val="FF0000"/>
                </a:solidFill>
              </a:rPr>
            </a:br>
            <a:br>
              <a:rPr lang="hi-IN" sz="4800" b="1" dirty="0">
                <a:solidFill>
                  <a:srgbClr val="FF0000"/>
                </a:solidFill>
              </a:rPr>
            </a:br>
            <a:r>
              <a:rPr lang="hi-IN" sz="4800" b="1" dirty="0">
                <a:solidFill>
                  <a:srgbClr val="FF0000"/>
                </a:solidFill>
              </a:rPr>
              <a:t> नाश करने वाला है । </a:t>
            </a:r>
            <a:endParaRPr lang="en-IN" sz="4800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7F5E75-91BC-4362-9B87-0E3919656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4775198"/>
            <a:ext cx="10160000" cy="139700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hi-IN" sz="3600" b="1" dirty="0"/>
              <a:t>तो बताओ मैं किस जिनवाणी से आई हूँ ....</a:t>
            </a:r>
            <a:r>
              <a:rPr lang="hi-IN" sz="3600" dirty="0"/>
              <a:t> 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25260096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2E3BB-A2C9-4061-8053-10700AEC5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905" y="76200"/>
            <a:ext cx="11310151" cy="3093128"/>
          </a:xfrm>
        </p:spPr>
        <p:txBody>
          <a:bodyPr>
            <a:normAutofit/>
          </a:bodyPr>
          <a:lstStyle/>
          <a:p>
            <a:pPr algn="ctr"/>
            <a:r>
              <a:rPr lang="hi-IN" b="1" dirty="0">
                <a:solidFill>
                  <a:srgbClr val="FF0000"/>
                </a:solidFill>
              </a:rPr>
              <a:t>तीन भुवन मे सार , वीतराग विज्ञानता । 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शिवस्वरूप शिवकार , नमहुँ त्रियोग सम्हारिकैं ।। 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FED03-0A1D-456D-A7BB-0D34B314D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4856084"/>
            <a:ext cx="10160000" cy="1316115"/>
          </a:xfrm>
        </p:spPr>
        <p:txBody>
          <a:bodyPr/>
          <a:lstStyle/>
          <a:p>
            <a:pPr marL="0" indent="0" algn="r">
              <a:buNone/>
            </a:pPr>
            <a:r>
              <a:rPr lang="hi-IN" sz="4000" b="1" dirty="0">
                <a:solidFill>
                  <a:schemeClr val="tx1">
                    <a:lumMod val="75000"/>
                  </a:schemeClr>
                </a:solidFill>
              </a:rPr>
              <a:t>तो बताओ मैं किस जिनवाणी से आई हूँ ....</a:t>
            </a:r>
            <a:r>
              <a:rPr lang="hi-IN" b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endParaRPr lang="en-IN" b="1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5304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E5625-A73C-4B59-A70D-5D588715C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76199"/>
            <a:ext cx="10160000" cy="4442535"/>
          </a:xfrm>
        </p:spPr>
        <p:txBody>
          <a:bodyPr>
            <a:normAutofit/>
          </a:bodyPr>
          <a:lstStyle/>
          <a:p>
            <a:pPr algn="ctr"/>
            <a:r>
              <a:rPr lang="hi-IN" b="1" dirty="0">
                <a:solidFill>
                  <a:srgbClr val="FF0000"/>
                </a:solidFill>
              </a:rPr>
              <a:t>नमः समयसाराय स्वानुभूत्या चकासते  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चित्स्वभावाय भावाय सर्वभावांतरच्छिदे </a:t>
            </a: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 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8037B78-72A0-44BF-AFB0-D326210B2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4794250"/>
            <a:ext cx="10160000" cy="137795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hi-IN" sz="3200" b="1" dirty="0">
                <a:solidFill>
                  <a:schemeClr val="tx1">
                    <a:lumMod val="75000"/>
                  </a:schemeClr>
                </a:solidFill>
              </a:rPr>
              <a:t>तो बताइए मैं किस जिनवाणी से आई हूँ .... </a:t>
            </a:r>
            <a:endParaRPr lang="en-IN" sz="3200" b="1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596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6E480-6954-4E29-A7F5-52D6B59F6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32" y="76200"/>
            <a:ext cx="12085467" cy="3803342"/>
          </a:xfrm>
        </p:spPr>
        <p:txBody>
          <a:bodyPr>
            <a:normAutofit/>
          </a:bodyPr>
          <a:lstStyle/>
          <a:p>
            <a:pPr algn="ctr"/>
            <a:r>
              <a:rPr lang="hi-IN" sz="3600" b="1" dirty="0">
                <a:solidFill>
                  <a:srgbClr val="FF0000"/>
                </a:solidFill>
              </a:rPr>
              <a:t>तन का उपचार किया अबतक , उस पर चंदन का लेप किया। </a:t>
            </a:r>
            <a:br>
              <a:rPr lang="hi-IN" sz="3600" b="1" dirty="0">
                <a:solidFill>
                  <a:srgbClr val="FF0000"/>
                </a:solidFill>
              </a:rPr>
            </a:br>
            <a:br>
              <a:rPr lang="hi-IN" sz="3600" b="1" dirty="0">
                <a:solidFill>
                  <a:srgbClr val="FF0000"/>
                </a:solidFill>
              </a:rPr>
            </a:br>
            <a:r>
              <a:rPr lang="hi-IN" sz="3600" b="1" dirty="0">
                <a:solidFill>
                  <a:srgbClr val="FF0000"/>
                </a:solidFill>
              </a:rPr>
              <a:t>मल-मल कर खूब नहाकर के तन के मल का विक्षेप किया ।।  </a:t>
            </a:r>
            <a:endParaRPr lang="en-IN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05C45-DCE6-4A7D-B7AC-B1FA3AB11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5015882"/>
            <a:ext cx="10160000" cy="1156317"/>
          </a:xfrm>
        </p:spPr>
        <p:txBody>
          <a:bodyPr/>
          <a:lstStyle/>
          <a:p>
            <a:pPr marL="0" indent="0" algn="r">
              <a:buNone/>
            </a:pPr>
            <a:r>
              <a:rPr lang="hi-IN" sz="4000" b="1" dirty="0">
                <a:solidFill>
                  <a:srgbClr val="374C81">
                    <a:lumMod val="75000"/>
                  </a:srgbClr>
                </a:solidFill>
              </a:rPr>
              <a:t>तो बताओ मैं किस जिनवाणी से आई हूँ 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310868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9F254-3A0A-4794-A6C7-47CAB604B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336" y="76200"/>
            <a:ext cx="10839635" cy="3883241"/>
          </a:xfrm>
        </p:spPr>
        <p:txBody>
          <a:bodyPr/>
          <a:lstStyle/>
          <a:p>
            <a:pPr algn="ctr"/>
            <a:r>
              <a:rPr lang="hi-IN" b="1" dirty="0">
                <a:solidFill>
                  <a:srgbClr val="FF0000"/>
                </a:solidFill>
              </a:rPr>
              <a:t>जहाँ देह अपनी नहीं , तहाँ न अपनों कोय ।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घर संपत्ति पर प्रगटये , पर हैं परिजन लोय ।।  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0207C7-AF7F-44B9-A4FA-79E1A0727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4989250"/>
            <a:ext cx="10160000" cy="1182949"/>
          </a:xfrm>
        </p:spPr>
        <p:txBody>
          <a:bodyPr/>
          <a:lstStyle/>
          <a:p>
            <a:pPr marL="0" indent="0" algn="r">
              <a:buNone/>
            </a:pPr>
            <a:r>
              <a:rPr lang="hi-IN" sz="4000" b="1" dirty="0">
                <a:solidFill>
                  <a:srgbClr val="374C81">
                    <a:lumMod val="75000"/>
                  </a:srgbClr>
                </a:solidFill>
              </a:rPr>
              <a:t>तो बताओ मैं किस जिनवाणी से आई हूँ 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98960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24930-21C1-4513-8F45-25195E007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76200"/>
            <a:ext cx="10160000" cy="3945384"/>
          </a:xfrm>
        </p:spPr>
        <p:txBody>
          <a:bodyPr/>
          <a:lstStyle/>
          <a:p>
            <a:pPr algn="ctr"/>
            <a:r>
              <a:rPr lang="hi-IN" b="1" dirty="0">
                <a:solidFill>
                  <a:srgbClr val="FF0000"/>
                </a:solidFill>
              </a:rPr>
              <a:t>मिथ्यात्व के कारण परपदार्थ या तो इष्ट या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 अनिष्ट मालूम पड़ते है , मुख्यतया इसी</a:t>
            </a:r>
            <a:br>
              <a:rPr lang="hi-IN" b="1" dirty="0">
                <a:solidFill>
                  <a:srgbClr val="FF0000"/>
                </a:solidFill>
              </a:rPr>
            </a:br>
            <a:br>
              <a:rPr lang="hi-IN" b="1" dirty="0">
                <a:solidFill>
                  <a:srgbClr val="FF0000"/>
                </a:solidFill>
              </a:rPr>
            </a:br>
            <a:r>
              <a:rPr lang="hi-IN" b="1" dirty="0">
                <a:solidFill>
                  <a:srgbClr val="FF0000"/>
                </a:solidFill>
              </a:rPr>
              <a:t> कारण कषाय उत्पन्न होती है  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1C7D6-BEE3-410B-935C-3C9FEB383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600" y="4731798"/>
            <a:ext cx="10160000" cy="1440402"/>
          </a:xfrm>
        </p:spPr>
        <p:txBody>
          <a:bodyPr/>
          <a:lstStyle/>
          <a:p>
            <a:pPr marL="0" indent="0" algn="r">
              <a:buNone/>
            </a:pPr>
            <a:r>
              <a:rPr lang="hi-IN" sz="4000" b="1" dirty="0">
                <a:solidFill>
                  <a:srgbClr val="374C81">
                    <a:lumMod val="75000"/>
                  </a:srgbClr>
                </a:solidFill>
              </a:rPr>
              <a:t>तो बताओ मैं किस जिनवाणी से आई हूँ ....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7147563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heme1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B1EBC251-7A3C-4895-9E08-8C1EEAD4ABDA}" vid="{9024A012-12CD-436B-AE91-1EB85B4A7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191</TotalTime>
  <Words>459</Words>
  <Application>Microsoft Office PowerPoint</Application>
  <PresentationFormat>Widescreen</PresentationFormat>
  <Paragraphs>33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Century Gothic</vt:lpstr>
      <vt:lpstr>Theme1</vt:lpstr>
      <vt:lpstr>मैं कहाँ से आई हूँ  </vt:lpstr>
      <vt:lpstr>Rules  :-</vt:lpstr>
      <vt:lpstr>मैं जीव हूँ मेरे मे ज्ञान है मैं   ज्ञान से जानता हूँ </vt:lpstr>
      <vt:lpstr>यह पंच नमस्कार मंत्र सब पापों का   नाश करने वाला है । </vt:lpstr>
      <vt:lpstr>तीन भुवन मे सार , वीतराग विज्ञानता ।   शिवस्वरूप शिवकार , नमहुँ त्रियोग सम्हारिकैं ।। </vt:lpstr>
      <vt:lpstr>नमः समयसाराय स्वानुभूत्या चकासते    चित्स्वभावाय भावाय सर्वभावांतरच्छिदे   </vt:lpstr>
      <vt:lpstr>तन का उपचार किया अबतक , उस पर चंदन का लेप किया।   मल-मल कर खूब नहाकर के तन के मल का विक्षेप किया ।।  </vt:lpstr>
      <vt:lpstr>जहाँ देह अपनी नहीं , तहाँ न अपनों कोय ।  घर संपत्ति पर प्रगटये , पर हैं परिजन लोय ।।  </vt:lpstr>
      <vt:lpstr>मिथ्यात्व के कारण परपदार्थ या तो इष्ट या   अनिष्ट मालूम पड़ते है , मुख्यतया इसी   कारण कषाय उत्पन्न होती है  </vt:lpstr>
      <vt:lpstr>सकल ज्ञेय ज्ञायक तदपि , निजानंद रसलीन ।   सो जिनेन्द्र जयवन्त नित , अरिरजरहस विहीन ।   </vt:lpstr>
      <vt:lpstr>क्षण भर निज रस को पी चेतन   मिथ्यामल को धो देता है   काषायिक भाव विनष्ट किए   निज आनंद अमृत पीता है  </vt:lpstr>
      <vt:lpstr>भूत भविष्यत् वर्तमान की , मैं पूजूँ चौबीसी तीस  विदेह क्षेत्र के सर्व जिनेन्द्रो के,चरणों मे धरता शीश    </vt:lpstr>
      <vt:lpstr>संसार पीड़ित जीवको सुगम मोक्षमार्ग के   उपदेश का निमित्त बने और वो अभ्यास न   करे तो उनके अभाग्य की महिमा हमसे तो   नहीं हो सकती </vt:lpstr>
      <vt:lpstr>रोग मरी दुर्भिक्ष न फैले   प्रजा शांति से जिया करै   परम अहिंसा धर्म जगत मे    फैल सर्व हित किया करै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मैं कहा से आई हूँ</dc:title>
  <dc:creator>sanyam jain</dc:creator>
  <cp:lastModifiedBy>sanyam jain</cp:lastModifiedBy>
  <cp:revision>24</cp:revision>
  <dcterms:created xsi:type="dcterms:W3CDTF">2020-05-24T09:32:32Z</dcterms:created>
  <dcterms:modified xsi:type="dcterms:W3CDTF">2020-05-25T14:39:38Z</dcterms:modified>
</cp:coreProperties>
</file>