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5143500" type="screen16x9"/>
  <p:notesSz cx="6858000" cy="9144000"/>
  <p:embeddedFontLst>
    <p:embeddedFont>
      <p:font typeface="Montserrat" panose="02000000000000000000" pitchFamily="2" charset="0"/>
      <p:regular r:id="rId42"/>
      <p:bold r:id="rId43"/>
      <p:italic r:id="rId44"/>
      <p:boldItalic r:id="rId45"/>
    </p:embeddedFont>
    <p:embeddedFont>
      <p:font typeface="Oswald" panose="02000000000000000000" pitchFamily="2" charset="0"/>
      <p:regular r:id="rId46"/>
      <p:bold r:id="rId47"/>
    </p:embeddedFont>
    <p:embeddedFont>
      <p:font typeface="Playfair Display" pitchFamily="2" charset="0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font" Target="fonts/font1.fntdata" /><Relationship Id="rId47" Type="http://schemas.openxmlformats.org/officeDocument/2006/relationships/font" Target="fonts/font6.fntdata" /><Relationship Id="rId50" Type="http://schemas.openxmlformats.org/officeDocument/2006/relationships/font" Target="fonts/font9.fntdata" /><Relationship Id="rId55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font" Target="fonts/font5.fntdata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notesMaster" Target="notesMasters/notesMaster1.xml" /><Relationship Id="rId54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font" Target="fonts/font4.fntdata" /><Relationship Id="rId53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font" Target="fonts/font8.fntdata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font" Target="fonts/font3.fntdata" /><Relationship Id="rId52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font" Target="fonts/font2.fntdata" /><Relationship Id="rId48" Type="http://schemas.openxmlformats.org/officeDocument/2006/relationships/font" Target="fonts/font7.fntdata" /><Relationship Id="rId8" Type="http://schemas.openxmlformats.org/officeDocument/2006/relationships/slide" Target="slides/slide7.xml" /><Relationship Id="rId51" Type="http://schemas.openxmlformats.org/officeDocument/2006/relationships/font" Target="fonts/font10.fntdata" /><Relationship Id="rId3" Type="http://schemas.openxmlformats.org/officeDocument/2006/relationships/slide" Target="slides/slide2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 /><Relationship Id="rId1" Type="http://schemas.openxmlformats.org/officeDocument/2006/relationships/notesMaster" Target="../notesMasters/notesMaster1.xml" 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 /><Relationship Id="rId1" Type="http://schemas.openxmlformats.org/officeDocument/2006/relationships/notesMaster" Target="../notesMasters/notesMaster1.xml" 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 /><Relationship Id="rId1" Type="http://schemas.openxmlformats.org/officeDocument/2006/relationships/notesMaster" Target="../notesMasters/notesMaster1.xml" 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 /><Relationship Id="rId1" Type="http://schemas.openxmlformats.org/officeDocument/2006/relationships/notesMaster" Target="../notesMasters/notesMaster1.xml" 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 /><Relationship Id="rId1" Type="http://schemas.openxmlformats.org/officeDocument/2006/relationships/notesMaster" Target="../notesMasters/notesMaster1.xml" 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 /><Relationship Id="rId1" Type="http://schemas.openxmlformats.org/officeDocument/2006/relationships/notesMaster" Target="../notesMasters/notesMaster1.xml" 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 /><Relationship Id="rId1" Type="http://schemas.openxmlformats.org/officeDocument/2006/relationships/notesMaster" Target="../notesMasters/notesMaster1.xml" 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 /><Relationship Id="rId1" Type="http://schemas.openxmlformats.org/officeDocument/2006/relationships/notesMaster" Target="../notesMasters/notesMaster1.xml" 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 /><Relationship Id="rId1" Type="http://schemas.openxmlformats.org/officeDocument/2006/relationships/notesMaster" Target="../notesMasters/notesMaster1.xml" 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 /><Relationship Id="rId1" Type="http://schemas.openxmlformats.org/officeDocument/2006/relationships/notesMaster" Target="../notesMasters/notesMaster1.xml" 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 /><Relationship Id="rId1" Type="http://schemas.openxmlformats.org/officeDocument/2006/relationships/notesMaster" Target="../notesMasters/notesMaster1.xml" 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 /><Relationship Id="rId1" Type="http://schemas.openxmlformats.org/officeDocument/2006/relationships/notesMaster" Target="../notesMasters/notesMaster1.xml" 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 /><Relationship Id="rId1" Type="http://schemas.openxmlformats.org/officeDocument/2006/relationships/notesMaster" Target="../notesMasters/notesMaster1.xml" 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 /><Relationship Id="rId1" Type="http://schemas.openxmlformats.org/officeDocument/2006/relationships/notesMaster" Target="../notesMasters/notesMaster1.xml" 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98051fed24_0_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98051fed24_0_6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98051fed24_0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98051fed24_0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98051fed24_0_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98051fed24_0_4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98051fed24_0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98051fed24_0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98051fed24_0_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98051fed24_0_4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98051fed24_0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98051fed24_0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98051fed24_0_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98051fed24_0_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98051fed24_0_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98051fed24_0_4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98051fed24_0_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98051fed24_0_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98051fed24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98051fed24_0_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98051fed24_0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98051fed24_0_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8051fed24_0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8051fed24_0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98051fed24_0_5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98051fed24_0_5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98051fed24_0_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98051fed24_0_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98051fed24_0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98051fed24_0_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98051fed24_0_5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98051fed24_0_5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98051fed24_0_5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98051fed24_0_5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98051fed24_0_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98051fed24_0_5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98051fed24_0_5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98051fed24_0_5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98051fed24_0_5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98051fed24_0_5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98051fed24_0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98051fed24_0_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98051fed24_0_5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98051fed24_0_5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98051fed24_0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98051fed24_0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98051fed24_0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98051fed24_0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98051fed24_0_5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98051fed24_0_5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98051fed24_0_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98051fed24_0_5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98051fed24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98051fed24_0_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98051fed24_0_5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98051fed24_0_5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98051fed24_0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98051fed24_0_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98051fed24_0_6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98051fed24_0_6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98051fed24_0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98051fed24_0_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98051fed24_0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98051fed24_0_6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98051fed24_0_6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98051fed24_0_6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98051fed24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98051fed24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98051fed24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98051fed24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98051fed24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98051fed24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98051fed24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98051fed24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98051fed24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98051fed24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98051fed24_0_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98051fed24_0_4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sz="6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sz="2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5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op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1.xml" /><Relationship Id="rId5" Type="http://schemas.openxmlformats.org/officeDocument/2006/relationships/image" Target="../media/image3.jpg" /><Relationship Id="rId4" Type="http://schemas.openxmlformats.org/officeDocument/2006/relationships/image" Target="../media/image2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1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1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1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1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1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1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1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21.xml" /><Relationship Id="rId1" Type="http://schemas.openxmlformats.org/officeDocument/2006/relationships/slideLayout" Target="../slideLayouts/slideLayout1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22.xml" /><Relationship Id="rId1" Type="http://schemas.openxmlformats.org/officeDocument/2006/relationships/slideLayout" Target="../slideLayouts/slideLayout1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23.xml" /><Relationship Id="rId1" Type="http://schemas.openxmlformats.org/officeDocument/2006/relationships/slideLayout" Target="../slideLayouts/slideLayout1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24.xml" /><Relationship Id="rId1" Type="http://schemas.openxmlformats.org/officeDocument/2006/relationships/slideLayout" Target="../slideLayouts/slideLayout1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25.xml" /><Relationship Id="rId1" Type="http://schemas.openxmlformats.org/officeDocument/2006/relationships/slideLayout" Target="../slideLayouts/slideLayout1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26.xml" /><Relationship Id="rId1" Type="http://schemas.openxmlformats.org/officeDocument/2006/relationships/slideLayout" Target="../slideLayouts/slideLayout1.xml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27.xml" /><Relationship Id="rId1" Type="http://schemas.openxmlformats.org/officeDocument/2006/relationships/slideLayout" Target="../slideLayouts/slideLayout1.xml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28.xml" /><Relationship Id="rId1" Type="http://schemas.openxmlformats.org/officeDocument/2006/relationships/slideLayout" Target="../slideLayouts/slideLayout1.xml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29.xml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30.xml" /><Relationship Id="rId1" Type="http://schemas.openxmlformats.org/officeDocument/2006/relationships/slideLayout" Target="../slideLayouts/slideLayout1.xml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31.xml" /><Relationship Id="rId1" Type="http://schemas.openxmlformats.org/officeDocument/2006/relationships/slideLayout" Target="../slideLayouts/slideLayout1.xml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32.xml" /><Relationship Id="rId1" Type="http://schemas.openxmlformats.org/officeDocument/2006/relationships/slideLayout" Target="../slideLayouts/slideLayout1.xml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33.xml" /><Relationship Id="rId1" Type="http://schemas.openxmlformats.org/officeDocument/2006/relationships/slideLayout" Target="../slideLayouts/slideLayout1.xml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34.xml" /><Relationship Id="rId1" Type="http://schemas.openxmlformats.org/officeDocument/2006/relationships/slideLayout" Target="../slideLayouts/slideLayout1.xml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35.xml" /><Relationship Id="rId1" Type="http://schemas.openxmlformats.org/officeDocument/2006/relationships/slideLayout" Target="../slideLayouts/slideLayout1.xml" 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36.xml" /><Relationship Id="rId1" Type="http://schemas.openxmlformats.org/officeDocument/2006/relationships/slideLayout" Target="../slideLayouts/slideLayout1.xml" 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37.xml" /><Relationship Id="rId1" Type="http://schemas.openxmlformats.org/officeDocument/2006/relationships/slideLayout" Target="../slideLayouts/slideLayout1.xml" 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38.xml" /><Relationship Id="rId1" Type="http://schemas.openxmlformats.org/officeDocument/2006/relationships/slideLayout" Target="../slideLayouts/slideLayout1.xml" 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39.xml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3"/>
          <p:cNvPicPr preferRelativeResize="0"/>
          <p:nvPr/>
        </p:nvPicPr>
        <p:blipFill rotWithShape="1">
          <a:blip r:embed="rId3">
            <a:alphaModFix/>
          </a:blip>
          <a:srcRect b="9024"/>
          <a:stretch/>
        </p:blipFill>
        <p:spPr>
          <a:xfrm>
            <a:off x="0" y="12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4">
            <a:alphaModFix/>
          </a:blip>
          <a:srcRect l="14149" r="37143" b="16832"/>
          <a:stretch/>
        </p:blipFill>
        <p:spPr>
          <a:xfrm>
            <a:off x="1894201" y="-5"/>
            <a:ext cx="5355600" cy="5143500"/>
          </a:xfrm>
          <a:prstGeom prst="ellipse">
            <a:avLst/>
          </a:prstGeom>
          <a:noFill/>
          <a:ln>
            <a:noFill/>
          </a:ln>
          <a:effectLst>
            <a:outerShdw blurRad="200025" dist="209550" dir="20520000" algn="bl" rotWithShape="0">
              <a:srgbClr val="000000">
                <a:alpha val="45000"/>
              </a:srgbClr>
            </a:outerShdw>
          </a:effectLst>
        </p:spPr>
      </p:pic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 b="1">
                <a:solidFill>
                  <a:schemeClr val="dk2"/>
                </a:solidFill>
              </a:rPr>
              <a:t>कर्म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>
            <a:spLocks noGrp="1"/>
          </p:cNvSpPr>
          <p:nvPr>
            <p:ph type="ctrTitle"/>
          </p:nvPr>
        </p:nvSpPr>
        <p:spPr>
          <a:xfrm>
            <a:off x="1819200" y="1025002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8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4" name="Google Shape;124;p23"/>
          <p:cNvSpPr txBox="1">
            <a:spLocks noGrp="1"/>
          </p:cNvSpPr>
          <p:nvPr>
            <p:ph type="ctrTitle"/>
          </p:nvPr>
        </p:nvSpPr>
        <p:spPr>
          <a:xfrm>
            <a:off x="1819200" y="2726200"/>
            <a:ext cx="5505600" cy="15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 b="1"/>
              <a:t>प्रातिहार्य</a:t>
            </a:r>
            <a:endParaRPr sz="8700" b="1"/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 b="1">
                <a:solidFill>
                  <a:schemeClr val="dk2"/>
                </a:solidFill>
              </a:rPr>
              <a:t>कषाय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131" name="Google Shape;13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7" name="Google Shape;137;p25"/>
          <p:cNvSpPr txBox="1">
            <a:spLocks noGrp="1"/>
          </p:cNvSpPr>
          <p:nvPr>
            <p:ph type="ctrTitle"/>
          </p:nvPr>
        </p:nvSpPr>
        <p:spPr>
          <a:xfrm>
            <a:off x="1858700" y="2571750"/>
            <a:ext cx="5617800" cy="15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 b="1"/>
              <a:t>गति</a:t>
            </a:r>
            <a:endParaRPr sz="8700" b="1"/>
          </a:p>
        </p:txBody>
      </p:sp>
      <p:pic>
        <p:nvPicPr>
          <p:cNvPr id="138" name="Google Shape;13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 b="1">
                <a:solidFill>
                  <a:schemeClr val="dk2"/>
                </a:solidFill>
              </a:rPr>
              <a:t>तीर्थंकर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144" name="Google Shape;14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24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0" name="Google Shape;150;p27"/>
          <p:cNvSpPr txBox="1">
            <a:spLocks noGrp="1"/>
          </p:cNvSpPr>
          <p:nvPr>
            <p:ph type="ctrTitle"/>
          </p:nvPr>
        </p:nvSpPr>
        <p:spPr>
          <a:xfrm>
            <a:off x="1930550" y="2571739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 b="1"/>
              <a:t>परिग्रह</a:t>
            </a:r>
            <a:endParaRPr sz="8700" b="1"/>
          </a:p>
        </p:txBody>
      </p:sp>
      <p:pic>
        <p:nvPicPr>
          <p:cNvPr id="151" name="Google Shape;15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स्वप्न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157" name="Google Shape;157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9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 16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" name="Google Shape;163;p29"/>
          <p:cNvSpPr txBox="1">
            <a:spLocks noGrp="1"/>
          </p:cNvSpPr>
          <p:nvPr>
            <p:ph type="ctrTitle"/>
          </p:nvPr>
        </p:nvSpPr>
        <p:spPr>
          <a:xfrm>
            <a:off x="1944000" y="2417300"/>
            <a:ext cx="5505600" cy="16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स्वर्ग</a:t>
            </a:r>
            <a:endParaRPr sz="8700" b="1"/>
          </a:p>
        </p:txBody>
      </p:sp>
      <p:pic>
        <p:nvPicPr>
          <p:cNvPr id="164" name="Google Shape;16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तप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170" name="Google Shape;17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12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6" name="Google Shape;176;p31"/>
          <p:cNvSpPr txBox="1">
            <a:spLocks noGrp="1"/>
          </p:cNvSpPr>
          <p:nvPr>
            <p:ph type="ctrTitle"/>
          </p:nvPr>
        </p:nvSpPr>
        <p:spPr>
          <a:xfrm>
            <a:off x="1858700" y="2430725"/>
            <a:ext cx="5505600" cy="16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भावना</a:t>
            </a:r>
            <a:endParaRPr sz="8700" b="1"/>
          </a:p>
        </p:txBody>
      </p:sp>
      <p:pic>
        <p:nvPicPr>
          <p:cNvPr id="177" name="Google Shape;17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 b="1">
                <a:solidFill>
                  <a:schemeClr val="dk2"/>
                </a:solidFill>
              </a:rPr>
              <a:t>रत्नत्रय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2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नारायण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183" name="Google Shape;18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3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9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9" name="Google Shape;189;p33"/>
          <p:cNvSpPr txBox="1">
            <a:spLocks noGrp="1"/>
          </p:cNvSpPr>
          <p:nvPr>
            <p:ph type="ctrTitle"/>
          </p:nvPr>
        </p:nvSpPr>
        <p:spPr>
          <a:xfrm>
            <a:off x="1858700" y="2430725"/>
            <a:ext cx="5505600" cy="16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पदार्थ</a:t>
            </a:r>
            <a:endParaRPr sz="8700" b="1"/>
          </a:p>
        </p:txBody>
      </p:sp>
      <p:pic>
        <p:nvPicPr>
          <p:cNvPr id="190" name="Google Shape;19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4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रुद्र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196" name="Google Shape;19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5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2" name="Google Shape;202;p35"/>
          <p:cNvSpPr txBox="1">
            <a:spLocks noGrp="1"/>
          </p:cNvSpPr>
          <p:nvPr>
            <p:ph type="ctrTitle"/>
          </p:nvPr>
        </p:nvSpPr>
        <p:spPr>
          <a:xfrm>
            <a:off x="1858700" y="2430725"/>
            <a:ext cx="5505600" cy="16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प्रतिमा</a:t>
            </a:r>
            <a:endParaRPr sz="8700" b="1"/>
          </a:p>
        </p:txBody>
      </p:sp>
      <p:pic>
        <p:nvPicPr>
          <p:cNvPr id="203" name="Google Shape;20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6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उपयोग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209" name="Google Shape;20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7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" name="Google Shape;215;p37"/>
          <p:cNvSpPr txBox="1">
            <a:spLocks noGrp="1"/>
          </p:cNvSpPr>
          <p:nvPr>
            <p:ph type="ctrTitle"/>
          </p:nvPr>
        </p:nvSpPr>
        <p:spPr>
          <a:xfrm>
            <a:off x="1858700" y="2430725"/>
            <a:ext cx="5505600" cy="16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जीव</a:t>
            </a:r>
            <a:endParaRPr sz="8700" b="1"/>
          </a:p>
        </p:txBody>
      </p:sp>
      <p:pic>
        <p:nvPicPr>
          <p:cNvPr id="216" name="Google Shape;21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8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कुलकर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222" name="Google Shape;22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9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14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8" name="Google Shape;228;p39"/>
          <p:cNvSpPr txBox="1">
            <a:spLocks noGrp="1"/>
          </p:cNvSpPr>
          <p:nvPr>
            <p:ph type="ctrTitle"/>
          </p:nvPr>
        </p:nvSpPr>
        <p:spPr>
          <a:xfrm>
            <a:off x="1858700" y="2430725"/>
            <a:ext cx="5505600" cy="16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गुणस्थान</a:t>
            </a:r>
            <a:endParaRPr sz="8700" b="1"/>
          </a:p>
        </p:txBody>
      </p:sp>
      <p:pic>
        <p:nvPicPr>
          <p:cNvPr id="229" name="Google Shape;22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0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कल्पवृक्ष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235" name="Google Shape;23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1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10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" name="Google Shape;241;p41"/>
          <p:cNvSpPr txBox="1">
            <a:spLocks noGrp="1"/>
          </p:cNvSpPr>
          <p:nvPr>
            <p:ph type="ctrTitle"/>
          </p:nvPr>
        </p:nvSpPr>
        <p:spPr>
          <a:xfrm>
            <a:off x="1858700" y="2430725"/>
            <a:ext cx="5505600" cy="16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300"/>
              <a:t>दशलक्षण धर्म</a:t>
            </a:r>
            <a:endParaRPr sz="7300" b="1"/>
          </a:p>
        </p:txBody>
      </p:sp>
      <p:pic>
        <p:nvPicPr>
          <p:cNvPr id="242" name="Google Shape;24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ctrTitle"/>
          </p:nvPr>
        </p:nvSpPr>
        <p:spPr>
          <a:xfrm>
            <a:off x="1547350" y="944450"/>
            <a:ext cx="5577600" cy="119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" name="Google Shape;72;p15"/>
          <p:cNvSpPr txBox="1">
            <a:spLocks noGrp="1"/>
          </p:cNvSpPr>
          <p:nvPr>
            <p:ph type="ctrTitle"/>
          </p:nvPr>
        </p:nvSpPr>
        <p:spPr>
          <a:xfrm>
            <a:off x="1406800" y="2571750"/>
            <a:ext cx="5858700" cy="158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 b="1"/>
              <a:t>तीन लोक</a:t>
            </a:r>
            <a:endParaRPr sz="8700" b="1"/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2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योग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248" name="Google Shape;24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3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15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4" name="Google Shape;254;p43"/>
          <p:cNvSpPr txBox="1">
            <a:spLocks noGrp="1"/>
          </p:cNvSpPr>
          <p:nvPr>
            <p:ph type="ctrTitle"/>
          </p:nvPr>
        </p:nvSpPr>
        <p:spPr>
          <a:xfrm>
            <a:off x="1858700" y="2430725"/>
            <a:ext cx="5505600" cy="16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500"/>
              <a:t>प्रमाद</a:t>
            </a:r>
            <a:endParaRPr sz="9000" b="1"/>
          </a:p>
        </p:txBody>
      </p:sp>
      <p:pic>
        <p:nvPicPr>
          <p:cNvPr id="255" name="Google Shape;25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4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पुदगल के गुण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261" name="Google Shape;26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5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20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7" name="Google Shape;267;p45"/>
          <p:cNvSpPr txBox="1">
            <a:spLocks noGrp="1"/>
          </p:cNvSpPr>
          <p:nvPr>
            <p:ph type="ctrTitle"/>
          </p:nvPr>
        </p:nvSpPr>
        <p:spPr>
          <a:xfrm>
            <a:off x="1858700" y="2430725"/>
            <a:ext cx="5505600" cy="16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900"/>
              <a:t>विद्यमान बीस तीर्थंकर</a:t>
            </a:r>
            <a:endParaRPr sz="5400" b="1"/>
          </a:p>
        </p:txBody>
      </p:sp>
      <p:pic>
        <p:nvPicPr>
          <p:cNvPr id="268" name="Google Shape;268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6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अभक्ष्य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274" name="Google Shape;274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7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22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" name="Google Shape;280;p47"/>
          <p:cNvSpPr txBox="1">
            <a:spLocks noGrp="1"/>
          </p:cNvSpPr>
          <p:nvPr>
            <p:ph type="ctrTitle"/>
          </p:nvPr>
        </p:nvSpPr>
        <p:spPr>
          <a:xfrm>
            <a:off x="1858700" y="2430725"/>
            <a:ext cx="5505600" cy="16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900"/>
              <a:t> </a:t>
            </a:r>
            <a:r>
              <a:rPr lang="en-GB" sz="8400"/>
              <a:t>परिषह</a:t>
            </a:r>
            <a:endParaRPr sz="8400" b="1"/>
          </a:p>
        </p:txBody>
      </p:sp>
      <p:pic>
        <p:nvPicPr>
          <p:cNvPr id="281" name="Google Shape;28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8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800"/>
              <a:t>मोहनीय कर्म के भेद</a:t>
            </a:r>
            <a:endParaRPr sz="7800" b="1">
              <a:solidFill>
                <a:schemeClr val="dk2"/>
              </a:solidFill>
            </a:endParaRPr>
          </a:p>
        </p:txBody>
      </p:sp>
      <p:pic>
        <p:nvPicPr>
          <p:cNvPr id="287" name="Google Shape;28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9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28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3" name="Google Shape;293;p49"/>
          <p:cNvSpPr txBox="1">
            <a:spLocks noGrp="1"/>
          </p:cNvSpPr>
          <p:nvPr>
            <p:ph type="ctrTitle"/>
          </p:nvPr>
        </p:nvSpPr>
        <p:spPr>
          <a:xfrm>
            <a:off x="1858700" y="2430725"/>
            <a:ext cx="5505600" cy="16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/>
              <a:t> </a:t>
            </a:r>
            <a:r>
              <a:rPr lang="en-GB" sz="5300"/>
              <a:t>मुनिराज के मूलगुण</a:t>
            </a:r>
            <a:endParaRPr b="1"/>
          </a:p>
        </p:txBody>
      </p:sp>
      <p:pic>
        <p:nvPicPr>
          <p:cNvPr id="294" name="Google Shape;29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0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600"/>
              <a:t>सम्यक दर्शन के दोष</a:t>
            </a:r>
            <a:endParaRPr sz="7600" b="1">
              <a:solidFill>
                <a:schemeClr val="dk2"/>
              </a:solidFill>
            </a:endParaRPr>
          </a:p>
        </p:txBody>
      </p:sp>
      <p:pic>
        <p:nvPicPr>
          <p:cNvPr id="300" name="Google Shape;300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51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25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6" name="Google Shape;306;p51"/>
          <p:cNvSpPr txBox="1">
            <a:spLocks noGrp="1"/>
          </p:cNvSpPr>
          <p:nvPr>
            <p:ph type="ctrTitle"/>
          </p:nvPr>
        </p:nvSpPr>
        <p:spPr>
          <a:xfrm>
            <a:off x="1858700" y="2430725"/>
            <a:ext cx="5505600" cy="165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900"/>
              <a:t> </a:t>
            </a:r>
            <a:r>
              <a:rPr lang="en-GB" sz="8400"/>
              <a:t>कषाय</a:t>
            </a:r>
            <a:endParaRPr sz="8400" b="1"/>
          </a:p>
        </p:txBody>
      </p:sp>
      <p:pic>
        <p:nvPicPr>
          <p:cNvPr id="307" name="Google Shape;307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 b="1">
                <a:solidFill>
                  <a:schemeClr val="dk2"/>
                </a:solidFill>
              </a:rPr>
              <a:t>परमेष्ठि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5" name="Google Shape;85;p17"/>
          <p:cNvSpPr txBox="1">
            <a:spLocks noGrp="1"/>
          </p:cNvSpPr>
          <p:nvPr>
            <p:ph type="ctrTitle"/>
          </p:nvPr>
        </p:nvSpPr>
        <p:spPr>
          <a:xfrm>
            <a:off x="1930550" y="2571750"/>
            <a:ext cx="5505600" cy="15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 b="1"/>
              <a:t>अणुव्रत</a:t>
            </a:r>
            <a:endParaRPr sz="8700" b="1"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 b="1">
                <a:solidFill>
                  <a:schemeClr val="dk2"/>
                </a:solidFill>
              </a:rPr>
              <a:t>आवश्यक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6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8" name="Google Shape;98;p19"/>
          <p:cNvSpPr txBox="1">
            <a:spLocks noGrp="1"/>
          </p:cNvSpPr>
          <p:nvPr>
            <p:ph type="ctrTitle"/>
          </p:nvPr>
        </p:nvSpPr>
        <p:spPr>
          <a:xfrm>
            <a:off x="1997675" y="2659050"/>
            <a:ext cx="5505600" cy="158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 b="1"/>
              <a:t>लेश्या</a:t>
            </a:r>
            <a:endParaRPr sz="8700" b="1"/>
          </a:p>
        </p:txBody>
      </p:sp>
      <p:pic>
        <p:nvPicPr>
          <p:cNvPr id="99" name="Google Shape;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>
            <a:spLocks noGrp="1"/>
          </p:cNvSpPr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/>
              <a:t>तत्त्व</a:t>
            </a:r>
            <a:endParaRPr sz="8700" b="1">
              <a:solidFill>
                <a:schemeClr val="dk2"/>
              </a:solidFill>
            </a:endParaRPr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ctrTitle"/>
          </p:nvPr>
        </p:nvSpPr>
        <p:spPr>
          <a:xfrm>
            <a:off x="1858700" y="1051877"/>
            <a:ext cx="5505600" cy="111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rPr>
              <a:t>7</a:t>
            </a:r>
            <a:endParaRPr sz="8700">
              <a:solidFill>
                <a:schemeClr val="accent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" name="Google Shape;111;p21"/>
          <p:cNvSpPr txBox="1">
            <a:spLocks noGrp="1"/>
          </p:cNvSpPr>
          <p:nvPr>
            <p:ph type="ctrTitle"/>
          </p:nvPr>
        </p:nvSpPr>
        <p:spPr>
          <a:xfrm>
            <a:off x="1930550" y="2571752"/>
            <a:ext cx="5505600" cy="134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700" b="1"/>
              <a:t>नरक</a:t>
            </a:r>
            <a:endParaRPr sz="8700" b="1"/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886350" cy="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F9D58"/>
      </a:accent4>
      <a:accent5>
        <a:srgbClr val="01AFD1"/>
      </a:accent5>
      <a:accent6>
        <a:srgbClr val="9C27B0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39</Slides>
  <Notes>39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Pop</vt:lpstr>
      <vt:lpstr>PowerPoint Presentation</vt:lpstr>
      <vt:lpstr>रत्नत्रय</vt:lpstr>
      <vt:lpstr>3</vt:lpstr>
      <vt:lpstr>परमेष्ठि</vt:lpstr>
      <vt:lpstr>5</vt:lpstr>
      <vt:lpstr>आवश्यक</vt:lpstr>
      <vt:lpstr>6</vt:lpstr>
      <vt:lpstr>तत्त्व</vt:lpstr>
      <vt:lpstr>7</vt:lpstr>
      <vt:lpstr>कर्म</vt:lpstr>
      <vt:lpstr>8</vt:lpstr>
      <vt:lpstr>कषाय</vt:lpstr>
      <vt:lpstr>4</vt:lpstr>
      <vt:lpstr>तीर्थंकर</vt:lpstr>
      <vt:lpstr>24</vt:lpstr>
      <vt:lpstr>स्वप्न</vt:lpstr>
      <vt:lpstr> 16</vt:lpstr>
      <vt:lpstr>तप</vt:lpstr>
      <vt:lpstr>12</vt:lpstr>
      <vt:lpstr>नारायण</vt:lpstr>
      <vt:lpstr>9</vt:lpstr>
      <vt:lpstr>रुद्र</vt:lpstr>
      <vt:lpstr>11</vt:lpstr>
      <vt:lpstr>उपयोग</vt:lpstr>
      <vt:lpstr>2</vt:lpstr>
      <vt:lpstr>कुलकर</vt:lpstr>
      <vt:lpstr>14</vt:lpstr>
      <vt:lpstr>कल्पवृक्ष</vt:lpstr>
      <vt:lpstr>10</vt:lpstr>
      <vt:lpstr>योग</vt:lpstr>
      <vt:lpstr>15</vt:lpstr>
      <vt:lpstr>पुदगल के गुण</vt:lpstr>
      <vt:lpstr>20</vt:lpstr>
      <vt:lpstr>अभक्ष्य</vt:lpstr>
      <vt:lpstr>22</vt:lpstr>
      <vt:lpstr>मोहनीय कर्म के भेद</vt:lpstr>
      <vt:lpstr>28</vt:lpstr>
      <vt:lpstr>सम्यक दर्शन के दोष</vt:lpstr>
      <vt:lpstr>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918085093603</cp:lastModifiedBy>
  <cp:revision>1</cp:revision>
  <dcterms:modified xsi:type="dcterms:W3CDTF">2025-08-26T05:58:22Z</dcterms:modified>
</cp:coreProperties>
</file>