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F7B73-0951-4392-AECA-DFD16B65F9EA}" type="datetimeFigureOut">
              <a:rPr lang="en-IN" smtClean="0"/>
              <a:t>08-09-2020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BDE3D5A3-6F3D-4A09-AB8B-E4F30AE3B9D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69358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F7B73-0951-4392-AECA-DFD16B65F9EA}" type="datetimeFigureOut">
              <a:rPr lang="en-IN" smtClean="0"/>
              <a:t>08-09-2020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D5A3-6F3D-4A09-AB8B-E4F30AE3B9D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0899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F7B73-0951-4392-AECA-DFD16B65F9EA}" type="datetimeFigureOut">
              <a:rPr lang="en-IN" smtClean="0"/>
              <a:t>08-09-2020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D5A3-6F3D-4A09-AB8B-E4F30AE3B9D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48337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F7B73-0951-4392-AECA-DFD16B65F9EA}" type="datetimeFigureOut">
              <a:rPr lang="en-IN" smtClean="0"/>
              <a:t>08-09-2020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D5A3-6F3D-4A09-AB8B-E4F30AE3B9D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62890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DA4F7B73-0951-4392-AECA-DFD16B65F9EA}" type="datetimeFigureOut">
              <a:rPr lang="en-IN" smtClean="0"/>
              <a:t>08-09-2020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IN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BDE3D5A3-6F3D-4A09-AB8B-E4F30AE3B9D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44225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F7B73-0951-4392-AECA-DFD16B65F9EA}" type="datetimeFigureOut">
              <a:rPr lang="en-IN" smtClean="0"/>
              <a:t>08-09-2020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D5A3-6F3D-4A09-AB8B-E4F30AE3B9D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78124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F7B73-0951-4392-AECA-DFD16B65F9EA}" type="datetimeFigureOut">
              <a:rPr lang="en-IN" smtClean="0"/>
              <a:t>08-09-2020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D5A3-6F3D-4A09-AB8B-E4F30AE3B9D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82267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F7B73-0951-4392-AECA-DFD16B65F9EA}" type="datetimeFigureOut">
              <a:rPr lang="en-IN" smtClean="0"/>
              <a:t>08-09-2020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D5A3-6F3D-4A09-AB8B-E4F30AE3B9D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65720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F7B73-0951-4392-AECA-DFD16B65F9EA}" type="datetimeFigureOut">
              <a:rPr lang="en-IN" smtClean="0"/>
              <a:t>08-09-2020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D5A3-6F3D-4A09-AB8B-E4F30AE3B9D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3305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F7B73-0951-4392-AECA-DFD16B65F9EA}" type="datetimeFigureOut">
              <a:rPr lang="en-IN" smtClean="0"/>
              <a:t>08-09-2020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D5A3-6F3D-4A09-AB8B-E4F30AE3B9D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4353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F7B73-0951-4392-AECA-DFD16B65F9EA}" type="datetimeFigureOut">
              <a:rPr lang="en-IN" smtClean="0"/>
              <a:t>08-09-2020</a:t>
            </a:fld>
            <a:endParaRPr lang="en-IN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D5A3-6F3D-4A09-AB8B-E4F30AE3B9D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06609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DA4F7B73-0951-4392-AECA-DFD16B65F9EA}" type="datetimeFigureOut">
              <a:rPr lang="en-IN" smtClean="0"/>
              <a:t>08-09-2020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BDE3D5A3-6F3D-4A09-AB8B-E4F30AE3B9D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92058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70417" y="1531241"/>
            <a:ext cx="9777035" cy="25994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hi-IN" sz="6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प्रथम-अंतिम अक्षर से जाने </a:t>
            </a:r>
            <a:r>
              <a:rPr lang="hi-IN" sz="6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।</a:t>
            </a:r>
            <a:endParaRPr lang="en-IN" sz="6600" b="1" dirty="0" smtClean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  <a:p>
            <a:pPr algn="ctr">
              <a:lnSpc>
                <a:spcPct val="130000"/>
              </a:lnSpc>
            </a:pPr>
            <a:r>
              <a:rPr lang="hi-IN" sz="6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सही </a:t>
            </a:r>
            <a:r>
              <a:rPr lang="hi-IN" sz="6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उत्तर दे तो माने ।।</a:t>
            </a:r>
            <a:endParaRPr lang="en-IN" sz="66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443" y="4641190"/>
            <a:ext cx="2917510" cy="2005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981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927133" y="5064917"/>
            <a:ext cx="6261529" cy="148590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Rectangle 1"/>
          <p:cNvSpPr/>
          <p:nvPr/>
        </p:nvSpPr>
        <p:spPr>
          <a:xfrm>
            <a:off x="814384" y="1510826"/>
            <a:ext cx="10487025" cy="2939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hi-IN" sz="5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के और न</a:t>
            </a:r>
            <a:endParaRPr lang="en-IN" sz="56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 algn="ctr">
              <a:lnSpc>
                <a:spcPct val="125000"/>
              </a:lnSpc>
            </a:pPr>
            <a:r>
              <a:rPr lang="hi-IN" sz="4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यह केवलज्ञान के साथ-साथ होने वाला सामान्य प्रतिभास </a:t>
            </a:r>
            <a:r>
              <a:rPr lang="hi-IN" sz="4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है</a:t>
            </a:r>
            <a:r>
              <a:rPr lang="en-IN" sz="4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hi-IN" sz="4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।</a:t>
            </a:r>
            <a:endParaRPr lang="en-IN" sz="44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27133" y="5392370"/>
            <a:ext cx="62615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i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उत्तर</a:t>
            </a:r>
            <a:r>
              <a:rPr lang="en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 - </a:t>
            </a:r>
            <a:r>
              <a:rPr lang="hi-IN" sz="48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केवलदर्शन</a:t>
            </a:r>
            <a:endParaRPr lang="en-IN" sz="48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87" y="85341"/>
            <a:ext cx="1600201" cy="10998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575" y="99628"/>
            <a:ext cx="1600201" cy="109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847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927133" y="5064917"/>
            <a:ext cx="6261529" cy="148590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Rectangle 1"/>
          <p:cNvSpPr/>
          <p:nvPr/>
        </p:nvSpPr>
        <p:spPr>
          <a:xfrm>
            <a:off x="814384" y="1506841"/>
            <a:ext cx="10487025" cy="28586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hi-IN" sz="6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अ और त्व</a:t>
            </a:r>
            <a:endParaRPr lang="en-IN" sz="60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 algn="ctr">
              <a:lnSpc>
                <a:spcPct val="120000"/>
              </a:lnSpc>
            </a:pPr>
            <a:r>
              <a:rPr lang="hi-IN" sz="4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इस गुण से द्रव्य का कभी नाश और </a:t>
            </a:r>
            <a:endParaRPr lang="en-IN" sz="44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 algn="ctr">
              <a:lnSpc>
                <a:spcPct val="120000"/>
              </a:lnSpc>
            </a:pPr>
            <a:r>
              <a:rPr lang="hi-IN" sz="4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उत्पन्न </a:t>
            </a:r>
            <a:r>
              <a:rPr lang="hi-IN" sz="4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नही होता ।</a:t>
            </a:r>
            <a:endParaRPr lang="en-IN" sz="44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27133" y="5392370"/>
            <a:ext cx="62615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i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उत्तर</a:t>
            </a:r>
            <a:r>
              <a:rPr lang="en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 - </a:t>
            </a:r>
            <a:r>
              <a:rPr lang="hi-IN" sz="48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अस्तित्व</a:t>
            </a:r>
            <a:endParaRPr lang="en-IN" sz="48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87" y="85341"/>
            <a:ext cx="1600201" cy="10998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575" y="99628"/>
            <a:ext cx="1600201" cy="109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8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927133" y="5064917"/>
            <a:ext cx="6261529" cy="148590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Rectangle 1"/>
          <p:cNvSpPr/>
          <p:nvPr/>
        </p:nvSpPr>
        <p:spPr>
          <a:xfrm>
            <a:off x="785808" y="1348474"/>
            <a:ext cx="10487025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7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मा और र</a:t>
            </a:r>
            <a:endParaRPr lang="en-IN" sz="72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hi-IN" sz="4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इस पर्वत के पहले-पहले ही मनुष्य रहते है ।</a:t>
            </a:r>
            <a:endParaRPr lang="en-IN" sz="44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27133" y="5392370"/>
            <a:ext cx="62615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i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उत्तर</a:t>
            </a:r>
            <a:r>
              <a:rPr lang="en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 - </a:t>
            </a:r>
            <a:r>
              <a:rPr lang="hi-IN" sz="48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मानुषोत्तर</a:t>
            </a:r>
            <a:endParaRPr lang="en-IN" sz="48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87" y="85341"/>
            <a:ext cx="1600201" cy="10998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575" y="99628"/>
            <a:ext cx="1600201" cy="109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193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927133" y="5064917"/>
            <a:ext cx="6261529" cy="148590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Rectangle 1"/>
          <p:cNvSpPr/>
          <p:nvPr/>
        </p:nvSpPr>
        <p:spPr>
          <a:xfrm>
            <a:off x="814384" y="1319898"/>
            <a:ext cx="1048702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7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प और णु</a:t>
            </a:r>
            <a:endParaRPr lang="en-IN" sz="72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hi-IN" sz="4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इसका दूसरा विभाग नही हो सकता ।</a:t>
            </a:r>
            <a:endParaRPr lang="en-IN" sz="48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27133" y="5392370"/>
            <a:ext cx="62615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i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उत्तर</a:t>
            </a:r>
            <a:r>
              <a:rPr lang="en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 - </a:t>
            </a:r>
            <a:r>
              <a:rPr lang="hi-IN" sz="48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परमाणु</a:t>
            </a:r>
            <a:endParaRPr lang="en-IN" sz="48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87" y="85341"/>
            <a:ext cx="1600201" cy="10998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575" y="99628"/>
            <a:ext cx="1600201" cy="109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317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927133" y="5064917"/>
            <a:ext cx="6261529" cy="148590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Rectangle 1"/>
          <p:cNvSpPr/>
          <p:nvPr/>
        </p:nvSpPr>
        <p:spPr>
          <a:xfrm>
            <a:off x="800096" y="1348474"/>
            <a:ext cx="10487025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7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इ और श</a:t>
            </a:r>
            <a:endParaRPr lang="en-IN" sz="72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hi-IN" sz="41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यह ग्रंथ आचार्य पूज्यपाद स्वामी द्वारा रचित है ।</a:t>
            </a:r>
            <a:endParaRPr lang="en-IN" sz="41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27133" y="5392370"/>
            <a:ext cx="62615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i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उत्तर</a:t>
            </a:r>
            <a:r>
              <a:rPr lang="en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 - </a:t>
            </a:r>
            <a:r>
              <a:rPr lang="hi-IN" sz="48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इष्टोपदेश</a:t>
            </a:r>
            <a:endParaRPr lang="en-IN" sz="48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87" y="85341"/>
            <a:ext cx="1600201" cy="10998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575" y="99628"/>
            <a:ext cx="1600201" cy="109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893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927133" y="5064917"/>
            <a:ext cx="6261529" cy="148590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Rectangle 1"/>
          <p:cNvSpPr/>
          <p:nvPr/>
        </p:nvSpPr>
        <p:spPr>
          <a:xfrm>
            <a:off x="814384" y="1319898"/>
            <a:ext cx="10487025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7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प्र और द</a:t>
            </a:r>
            <a:endParaRPr lang="en-IN" sz="72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hi-IN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इसके १५ भेद होते है ।</a:t>
            </a:r>
            <a:endParaRPr lang="en-IN" sz="54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27133" y="5392370"/>
            <a:ext cx="62615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i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उत्तर</a:t>
            </a:r>
            <a:r>
              <a:rPr lang="en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 - </a:t>
            </a:r>
            <a:r>
              <a:rPr lang="hi-IN" sz="48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प्रमाद</a:t>
            </a:r>
            <a:endParaRPr lang="en-IN" sz="48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87" y="85341"/>
            <a:ext cx="1600201" cy="10998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575" y="99628"/>
            <a:ext cx="1600201" cy="109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339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927133" y="5064917"/>
            <a:ext cx="6261529" cy="148590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Rectangle 1"/>
          <p:cNvSpPr/>
          <p:nvPr/>
        </p:nvSpPr>
        <p:spPr>
          <a:xfrm>
            <a:off x="814384" y="1605647"/>
            <a:ext cx="10487025" cy="26924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hi-IN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अ और त्व</a:t>
            </a:r>
            <a:endParaRPr lang="en-IN" sz="66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 algn="ctr">
              <a:lnSpc>
                <a:spcPct val="120000"/>
              </a:lnSpc>
            </a:pPr>
            <a:r>
              <a:rPr lang="hi-IN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इस गुण के कारण आत्मा में सम्यक्दर्शन- ज्ञान- चारित्र प्रगट करने की योग्यता नही होती है ।</a:t>
            </a:r>
            <a:endParaRPr lang="en-IN" sz="36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27133" y="5392370"/>
            <a:ext cx="62615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i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उत्तर</a:t>
            </a:r>
            <a:r>
              <a:rPr lang="en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 - </a:t>
            </a:r>
            <a:r>
              <a:rPr lang="hi-IN" sz="48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अभव्यत्व</a:t>
            </a:r>
            <a:endParaRPr lang="en-IN" sz="48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87" y="85341"/>
            <a:ext cx="1600201" cy="10998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575" y="99628"/>
            <a:ext cx="1600201" cy="109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331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927133" y="5064917"/>
            <a:ext cx="6261529" cy="148590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Rectangle 1"/>
          <p:cNvSpPr/>
          <p:nvPr/>
        </p:nvSpPr>
        <p:spPr>
          <a:xfrm>
            <a:off x="814384" y="1491354"/>
            <a:ext cx="10487025" cy="28275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hi-IN" sz="6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व्य और र</a:t>
            </a:r>
            <a:endParaRPr lang="en-IN" sz="66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 algn="ctr">
              <a:lnSpc>
                <a:spcPct val="125000"/>
              </a:lnSpc>
            </a:pPr>
            <a:r>
              <a:rPr lang="hi-IN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इस काल के उदाहरण वर्ष ,महीना , </a:t>
            </a:r>
            <a:endParaRPr lang="en-IN" sz="40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 algn="ctr">
              <a:lnSpc>
                <a:spcPct val="125000"/>
              </a:lnSpc>
            </a:pPr>
            <a:r>
              <a:rPr lang="hi-IN" sz="4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दिवस</a:t>
            </a:r>
            <a:r>
              <a:rPr lang="hi-IN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, घड़ी, आदि  है ।</a:t>
            </a:r>
            <a:endParaRPr lang="en-IN" sz="40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27133" y="5392370"/>
            <a:ext cx="62615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i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उत्तर</a:t>
            </a:r>
            <a:r>
              <a:rPr lang="en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 - </a:t>
            </a:r>
            <a:r>
              <a:rPr lang="hi-IN" sz="48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व्यवहार</a:t>
            </a:r>
            <a:endParaRPr lang="en-IN" sz="48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87" y="85341"/>
            <a:ext cx="1600201" cy="10998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575" y="99628"/>
            <a:ext cx="1600201" cy="109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640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927133" y="5064917"/>
            <a:ext cx="6261529" cy="148590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Rectangle 1"/>
          <p:cNvSpPr/>
          <p:nvPr/>
        </p:nvSpPr>
        <p:spPr>
          <a:xfrm>
            <a:off x="814384" y="1319898"/>
            <a:ext cx="10487025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7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ष और म</a:t>
            </a:r>
            <a:endParaRPr lang="en-IN" sz="72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hi-IN" sz="5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यह </a:t>
            </a:r>
            <a:r>
              <a:rPr lang="hi-IN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प्रथम जैन ग्रंथ है ।</a:t>
            </a:r>
            <a:endParaRPr lang="en-IN" sz="54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27133" y="5392370"/>
            <a:ext cx="62615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i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उत्तर</a:t>
            </a:r>
            <a:r>
              <a:rPr lang="en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 - </a:t>
            </a:r>
            <a:r>
              <a:rPr lang="hi-IN" sz="48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षट्खण्डागम</a:t>
            </a:r>
            <a:endParaRPr lang="en-IN" sz="48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87" y="85341"/>
            <a:ext cx="1600201" cy="10998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575" y="99628"/>
            <a:ext cx="1600201" cy="109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706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927133" y="5064917"/>
            <a:ext cx="6261529" cy="148590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Rectangle 1"/>
          <p:cNvSpPr/>
          <p:nvPr/>
        </p:nvSpPr>
        <p:spPr>
          <a:xfrm>
            <a:off x="814384" y="1319898"/>
            <a:ext cx="10487025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7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वी और ता</a:t>
            </a:r>
            <a:endParaRPr lang="en-IN" sz="72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hi-IN" sz="4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चारों ही अनुयोगों में इसका ही पोषण होता है।</a:t>
            </a:r>
            <a:endParaRPr lang="en-IN" sz="42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27133" y="5392370"/>
            <a:ext cx="62615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i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उत्तर</a:t>
            </a:r>
            <a:r>
              <a:rPr lang="en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 - </a:t>
            </a:r>
            <a:r>
              <a:rPr lang="hi-IN" sz="48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वीतरागता</a:t>
            </a:r>
            <a:endParaRPr lang="en-IN" sz="48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87" y="85341"/>
            <a:ext cx="1600201" cy="10998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575" y="99628"/>
            <a:ext cx="1600201" cy="109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177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927133" y="5064917"/>
            <a:ext cx="6261529" cy="148590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Rectangle 1"/>
          <p:cNvSpPr/>
          <p:nvPr/>
        </p:nvSpPr>
        <p:spPr>
          <a:xfrm>
            <a:off x="814384" y="1319898"/>
            <a:ext cx="10487025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7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गु और </a:t>
            </a:r>
            <a:r>
              <a:rPr lang="hi-IN" sz="7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न</a:t>
            </a:r>
            <a:endParaRPr lang="en-IN" sz="72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hi-IN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ये १४ होते </a:t>
            </a:r>
            <a:r>
              <a:rPr lang="hi-IN" sz="5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है</a:t>
            </a:r>
            <a:r>
              <a:rPr lang="en-IN" sz="5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hi-IN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।</a:t>
            </a:r>
            <a:endParaRPr lang="en-IN" sz="54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27133" y="5392370"/>
            <a:ext cx="62615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i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उत्तर</a:t>
            </a:r>
            <a:r>
              <a:rPr lang="en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 - </a:t>
            </a:r>
            <a:r>
              <a:rPr lang="hi-IN" sz="48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गुणस्थान</a:t>
            </a:r>
            <a:endParaRPr lang="en-IN" sz="48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87" y="85341"/>
            <a:ext cx="1600201" cy="10998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575" y="99628"/>
            <a:ext cx="1600201" cy="109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746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927133" y="5064917"/>
            <a:ext cx="6261529" cy="148590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Rectangle 1"/>
          <p:cNvSpPr/>
          <p:nvPr/>
        </p:nvSpPr>
        <p:spPr>
          <a:xfrm>
            <a:off x="814384" y="1319898"/>
            <a:ext cx="10487025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7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कै और त</a:t>
            </a:r>
            <a:endParaRPr lang="en-IN" sz="72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hi-IN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यह प्रथम तीर्थंकर से संबंधित है ।</a:t>
            </a:r>
            <a:endParaRPr lang="en-IN" sz="54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27133" y="5392370"/>
            <a:ext cx="62615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i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उत्तर</a:t>
            </a:r>
            <a:r>
              <a:rPr lang="en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 - </a:t>
            </a:r>
            <a:r>
              <a:rPr lang="hi-IN" sz="48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कैलाशपर्वत</a:t>
            </a:r>
            <a:endParaRPr lang="en-IN" sz="48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87" y="85341"/>
            <a:ext cx="1600201" cy="10998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575" y="99628"/>
            <a:ext cx="1600201" cy="109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05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927133" y="5064917"/>
            <a:ext cx="6261529" cy="148590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Rectangle 1"/>
          <p:cNvSpPr/>
          <p:nvPr/>
        </p:nvSpPr>
        <p:spPr>
          <a:xfrm>
            <a:off x="814384" y="1319898"/>
            <a:ext cx="1048702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7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ना और ण</a:t>
            </a:r>
            <a:endParaRPr lang="en-IN" sz="72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 algn="ctr">
              <a:lnSpc>
                <a:spcPct val="150000"/>
              </a:lnSpc>
              <a:tabLst>
                <a:tab pos="3586163" algn="l"/>
              </a:tabLst>
            </a:pPr>
            <a:r>
              <a:rPr lang="hi-IN" sz="4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ये ९ होते है और नियम से नरक जाते है ।</a:t>
            </a:r>
            <a:endParaRPr lang="en-IN" sz="48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27133" y="5392370"/>
            <a:ext cx="62615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i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उत्तर</a:t>
            </a:r>
            <a:r>
              <a:rPr lang="en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 - </a:t>
            </a:r>
            <a:r>
              <a:rPr lang="hi-IN" sz="48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नारायण</a:t>
            </a:r>
            <a:endParaRPr lang="en-IN" sz="48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87" y="85341"/>
            <a:ext cx="1600201" cy="10998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575" y="99628"/>
            <a:ext cx="1600201" cy="109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350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927133" y="5064917"/>
            <a:ext cx="6261529" cy="148590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Rectangle 1"/>
          <p:cNvSpPr/>
          <p:nvPr/>
        </p:nvSpPr>
        <p:spPr>
          <a:xfrm>
            <a:off x="814384" y="1319898"/>
            <a:ext cx="10487025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7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वि और र</a:t>
            </a:r>
            <a:endParaRPr lang="en-IN" sz="72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hi-IN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ये मुनि रक्षा करने में प्रसिद्ध हुए ।</a:t>
            </a:r>
            <a:endParaRPr lang="en-IN" sz="54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27133" y="5392370"/>
            <a:ext cx="62615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i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उत्तर</a:t>
            </a:r>
            <a:r>
              <a:rPr lang="en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 - </a:t>
            </a:r>
            <a:r>
              <a:rPr lang="hi-IN" sz="48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विष्णुकुमार</a:t>
            </a:r>
            <a:endParaRPr lang="en-IN" sz="48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87" y="85341"/>
            <a:ext cx="1600201" cy="10998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575" y="99628"/>
            <a:ext cx="1600201" cy="109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511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927133" y="5064917"/>
            <a:ext cx="6261529" cy="148590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Rectangle 1"/>
          <p:cNvSpPr/>
          <p:nvPr/>
        </p:nvSpPr>
        <p:spPr>
          <a:xfrm>
            <a:off x="928688" y="1484075"/>
            <a:ext cx="10225088" cy="2974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hi-IN" sz="6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स और </a:t>
            </a:r>
            <a:r>
              <a:rPr lang="hi-IN" sz="6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न</a:t>
            </a:r>
            <a:endParaRPr lang="en-IN" sz="60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 algn="ctr">
              <a:lnSpc>
                <a:spcPct val="125000"/>
              </a:lnSpc>
            </a:pPr>
            <a:r>
              <a:rPr lang="hi-IN" sz="4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hi-IN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निसर्गज और अधिगमज यह इसके उत्पत्ति के अपेक्षा से भेद है </a:t>
            </a:r>
            <a:r>
              <a:rPr lang="hi-IN" sz="4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।</a:t>
            </a:r>
            <a:endParaRPr lang="en-IN" sz="40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27133" y="5392370"/>
            <a:ext cx="62615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i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उत्तर</a:t>
            </a:r>
            <a:r>
              <a:rPr lang="en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 - </a:t>
            </a:r>
            <a:r>
              <a:rPr lang="hi-IN" sz="48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सम्यग्दर्शन</a:t>
            </a:r>
            <a:endParaRPr lang="en-IN" sz="48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87" y="85341"/>
            <a:ext cx="1600201" cy="10998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575" y="99628"/>
            <a:ext cx="1600201" cy="109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73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927133" y="5064917"/>
            <a:ext cx="6261529" cy="148590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Rectangle 1"/>
          <p:cNvSpPr/>
          <p:nvPr/>
        </p:nvSpPr>
        <p:spPr>
          <a:xfrm>
            <a:off x="814387" y="1512651"/>
            <a:ext cx="10487025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6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अ </a:t>
            </a:r>
            <a:r>
              <a:rPr lang="hi-IN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और ग</a:t>
            </a:r>
            <a:endParaRPr lang="en-IN" sz="66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hi-IN" sz="4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यह </a:t>
            </a:r>
            <a:r>
              <a:rPr lang="hi-IN" sz="4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शास्त्रों को कथन करने की पद्धति है ।</a:t>
            </a:r>
            <a:endParaRPr lang="en-IN" sz="44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27133" y="5392370"/>
            <a:ext cx="62615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i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उत्तर</a:t>
            </a:r>
            <a:r>
              <a:rPr lang="en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 - </a:t>
            </a:r>
            <a:r>
              <a:rPr lang="hi-IN" sz="48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अनुयोग</a:t>
            </a:r>
            <a:endParaRPr lang="en-IN" sz="48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87" y="85341"/>
            <a:ext cx="1600201" cy="10998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575" y="99628"/>
            <a:ext cx="1600201" cy="109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614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927133" y="5064917"/>
            <a:ext cx="6261529" cy="148590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Rectangle 1"/>
          <p:cNvSpPr/>
          <p:nvPr/>
        </p:nvSpPr>
        <p:spPr>
          <a:xfrm>
            <a:off x="814384" y="1362762"/>
            <a:ext cx="1048702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7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आ और सा</a:t>
            </a:r>
            <a:endParaRPr lang="en-IN" sz="72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hi-IN" sz="4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यह ग्रंथ आचार्य समन्तभद्र द्वारा रचित है </a:t>
            </a:r>
            <a:r>
              <a:rPr lang="hi-IN" sz="4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।</a:t>
            </a:r>
            <a:endParaRPr lang="en-IN" sz="44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27133" y="5392370"/>
            <a:ext cx="62615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i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उत्तर</a:t>
            </a:r>
            <a:r>
              <a:rPr lang="en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 - </a:t>
            </a:r>
            <a:r>
              <a:rPr lang="hi-IN" sz="48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आप्तमीमांसा</a:t>
            </a:r>
            <a:endParaRPr lang="en-IN" sz="48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87" y="85341"/>
            <a:ext cx="1600201" cy="10998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575" y="99628"/>
            <a:ext cx="1600201" cy="109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665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927133" y="5064917"/>
            <a:ext cx="6261529" cy="148590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Rectangle 1"/>
          <p:cNvSpPr/>
          <p:nvPr/>
        </p:nvSpPr>
        <p:spPr>
          <a:xfrm>
            <a:off x="814384" y="1334186"/>
            <a:ext cx="1048702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7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अ </a:t>
            </a:r>
            <a:r>
              <a:rPr lang="hi-IN" sz="7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और </a:t>
            </a:r>
            <a:r>
              <a:rPr lang="hi-IN" sz="7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ना</a:t>
            </a:r>
            <a:endParaRPr lang="en-IN" sz="72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hi-IN" sz="4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यह सम्यग्दर्शन के ८ दोषों में से एक है ।</a:t>
            </a:r>
            <a:endParaRPr lang="en-IN" sz="48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27133" y="5392370"/>
            <a:ext cx="62615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i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उत्तर</a:t>
            </a:r>
            <a:r>
              <a:rPr lang="en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 - </a:t>
            </a:r>
            <a:r>
              <a:rPr lang="hi-IN" sz="48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अप्रभावना</a:t>
            </a:r>
            <a:endParaRPr lang="en-IN" sz="48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87" y="85341"/>
            <a:ext cx="1600201" cy="10998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575" y="99628"/>
            <a:ext cx="1600201" cy="109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936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927133" y="5064917"/>
            <a:ext cx="6261529" cy="148590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Rectangle 1"/>
          <p:cNvSpPr/>
          <p:nvPr/>
        </p:nvSpPr>
        <p:spPr>
          <a:xfrm>
            <a:off x="814384" y="1319898"/>
            <a:ext cx="10487025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7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अ और णी</a:t>
            </a:r>
            <a:endParaRPr lang="en-IN" sz="72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hi-IN" sz="4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यह काल १० कोड़ाकोड़ी सागर का होता है ।</a:t>
            </a:r>
            <a:endParaRPr lang="en-IN" sz="44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27133" y="5392370"/>
            <a:ext cx="62615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i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उत्तर</a:t>
            </a:r>
            <a:r>
              <a:rPr lang="en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 - </a:t>
            </a:r>
            <a:r>
              <a:rPr lang="hi-IN" sz="48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अवसर्पिणी</a:t>
            </a:r>
            <a:endParaRPr lang="en-IN" sz="48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87" y="85341"/>
            <a:ext cx="1600201" cy="10998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575" y="99628"/>
            <a:ext cx="1600201" cy="109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763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927133" y="5064917"/>
            <a:ext cx="6261529" cy="148590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Rectangle 1"/>
          <p:cNvSpPr/>
          <p:nvPr/>
        </p:nvSpPr>
        <p:spPr>
          <a:xfrm>
            <a:off x="814384" y="1334186"/>
            <a:ext cx="10487025" cy="2931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7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पु </a:t>
            </a:r>
            <a:r>
              <a:rPr lang="hi-IN" sz="7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और </a:t>
            </a:r>
            <a:r>
              <a:rPr lang="hi-IN" sz="7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ल</a:t>
            </a:r>
            <a:endParaRPr lang="en-IN" sz="72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hi-IN" sz="51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इसके ४ भेद और २० विषय है ।</a:t>
            </a:r>
            <a:endParaRPr lang="en-IN" sz="51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27133" y="5392370"/>
            <a:ext cx="62615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i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उत्तर</a:t>
            </a:r>
            <a:r>
              <a:rPr lang="en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 - </a:t>
            </a:r>
            <a:r>
              <a:rPr lang="hi-IN" sz="48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पुद्गल</a:t>
            </a:r>
            <a:endParaRPr lang="en-IN" sz="48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87" y="85341"/>
            <a:ext cx="1600201" cy="10998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575" y="99628"/>
            <a:ext cx="1600201" cy="109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295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927133" y="5064917"/>
            <a:ext cx="6261529" cy="148590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Rectangle 1"/>
          <p:cNvSpPr/>
          <p:nvPr/>
        </p:nvSpPr>
        <p:spPr>
          <a:xfrm>
            <a:off x="814384" y="1319898"/>
            <a:ext cx="10487025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7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प </a:t>
            </a:r>
            <a:r>
              <a:rPr lang="hi-IN" sz="7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और ण</a:t>
            </a:r>
            <a:endParaRPr lang="en-IN" sz="72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hi-IN" sz="51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यह प्रथमानुयोग का एक ग्रंथ </a:t>
            </a:r>
            <a:r>
              <a:rPr lang="hi-IN" sz="51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है</a:t>
            </a:r>
            <a:r>
              <a:rPr lang="en-IN" sz="51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hi-IN" sz="51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।</a:t>
            </a:r>
            <a:endParaRPr lang="en-IN" sz="51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27133" y="5392370"/>
            <a:ext cx="62615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i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उत्तर</a:t>
            </a:r>
            <a:r>
              <a:rPr lang="en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 - </a:t>
            </a:r>
            <a:r>
              <a:rPr lang="hi-IN" sz="48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पद्मपुराण</a:t>
            </a:r>
            <a:endParaRPr lang="en-IN" sz="48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87" y="85341"/>
            <a:ext cx="1600201" cy="10998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575" y="99628"/>
            <a:ext cx="1600201" cy="109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993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114</TotalTime>
  <Words>334</Words>
  <Application>Microsoft Office PowerPoint</Application>
  <PresentationFormat>Widescreen</PresentationFormat>
  <Paragraphs>67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Mangal</vt:lpstr>
      <vt:lpstr>Rockwell</vt:lpstr>
      <vt:lpstr>Rockwell Condensed</vt:lpstr>
      <vt:lpstr>Wingdings</vt:lpstr>
      <vt:lpstr>Wood Type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 Inc.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Piyush Jain</dc:creator>
  <cp:lastModifiedBy>Piyush Jain</cp:lastModifiedBy>
  <cp:revision>15</cp:revision>
  <dcterms:created xsi:type="dcterms:W3CDTF">2020-08-25T08:53:07Z</dcterms:created>
  <dcterms:modified xsi:type="dcterms:W3CDTF">2020-09-08T16:52:16Z</dcterms:modified>
</cp:coreProperties>
</file>