
<file path=[Content_Types].xml><?xml version="1.0" encoding="utf-8"?>
<Types xmlns="http://schemas.openxmlformats.org/package/2006/content-types">
  <Default ContentType="image/jpeg" Extension="jpg"/>
  <Default ContentType="image/vnd.ms-photo" Extension="wdp"/>
  <Default ContentType="application/xml" Extension="xml"/>
  <Default ContentType="image/png" Extension="png"/>
  <Default ContentType="image/jpeg" Extension="jpeg"/>
  <Default ContentType="image/png" Extension="webp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y="6858000" cx="12192000"/>
  <p:notesSz cx="6858000" cy="9144000"/>
  <p:defaultTextStyle>
    <a:defPPr lvl="0">
      <a:defRPr lang="en-US"/>
    </a:defPPr>
    <a:lvl1pPr defTabSz="4572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4572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4572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4572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4572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4572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4572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4572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4572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E78EC-C896-472B-9AE7-93D48BEF6976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6213F-87D0-4C31-91A8-EE3AF76C3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5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9491f9814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9491f9814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9491f9814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hi-IN"/>
              <a:t>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9491f9814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9491f9814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9491f9814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hi-IN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295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9491f9814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9491f9814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9491f9814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hi-IN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9642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748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863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820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402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42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1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165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569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02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2361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2134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45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vectors/fireworks-new-year-s-eve-sparkler-1993221/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s://creativecommons.org/licenses/by-nc/3.0/" TargetMode="External"/><Relationship Id="rId4" Type="http://schemas.openxmlformats.org/officeDocument/2006/relationships/image" Target="../media/image5.jpeg"/><Relationship Id="rId9" Type="http://schemas.openxmlformats.org/officeDocument/2006/relationships/hyperlink" Target="http://www.pngall.com/celebration-pn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eb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eb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eb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eb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eb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eb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eb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eb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eb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eb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eb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eb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416100250_aa478b3496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539240" y="0"/>
            <a:ext cx="9144000" cy="6858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733800" y="3258983"/>
            <a:ext cx="4724400" cy="1524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2500" lnSpcReduction="10000"/>
          </a:bodyPr>
          <a:lstStyle/>
          <a:p>
            <a:pPr algn="ctr">
              <a:spcBef>
                <a:spcPts val="0"/>
              </a:spcBef>
              <a:buNone/>
            </a:pPr>
            <a:r>
              <a:rPr lang="hi-IN" sz="5400" b="1" spc="20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DevLys 010" pitchFamily="2" charset="0"/>
              </a:rPr>
              <a:t>सांस्कृतिक कार्यक्रम </a:t>
            </a:r>
            <a:endParaRPr lang="en-US" sz="5400" b="1" dirty="0">
              <a:solidFill>
                <a:srgbClr val="FF0000"/>
              </a:solidFill>
              <a:effectLst>
                <a:glow rad="228600">
                  <a:schemeClr val="bg2">
                    <a:lumMod val="10000"/>
                    <a:alpha val="40000"/>
                  </a:schemeClr>
                </a:glow>
              </a:effectLst>
              <a:latin typeface="DevLys 010" pitchFamily="2" charset="0"/>
              <a:cs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971800" y="2121598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buFont typeface="Wingdings 2" pitchFamily="18" charset="2"/>
              <a:buNone/>
            </a:pPr>
            <a:r>
              <a:rPr lang="hi-IN" sz="48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DevLys 010" pitchFamily="2" charset="0"/>
              </a:rPr>
              <a:t>वर्ल्ड जैन पाठशाला </a:t>
            </a:r>
            <a:endParaRPr lang="en-US" sz="4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DevLys 01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F5BA20-CC22-4B2E-9C50-DFBFE85263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726" y="1053210"/>
            <a:ext cx="1600200" cy="1600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0DAE8ED-CB04-451B-A8C6-97B50D7D8F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02" t="16417"/>
          <a:stretch/>
        </p:blipFill>
        <p:spPr>
          <a:xfrm flipH="1">
            <a:off x="1985870" y="1053210"/>
            <a:ext cx="1551404" cy="1600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AB556AE-23C2-45F1-B16E-71A3275B7D05}"/>
              </a:ext>
            </a:extLst>
          </p:cNvPr>
          <p:cNvSpPr txBox="1"/>
          <p:nvPr/>
        </p:nvSpPr>
        <p:spPr>
          <a:xfrm>
            <a:off x="4610100" y="1052156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hi-IN" dirty="0">
                <a:solidFill>
                  <a:srgbClr val="FFFF0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जे स्वरूप सम्ज्या बिना पाम्यो दुःख अनन्त |</a:t>
            </a:r>
            <a:endParaRPr lang="en-US" dirty="0">
              <a:solidFill>
                <a:srgbClr val="FFFF00"/>
              </a:solidFill>
              <a:latin typeface="Sabon Next LT" panose="02000500000000000000" pitchFamily="2" charset="0"/>
              <a:cs typeface="Sabon Next LT" panose="02000500000000000000" pitchFamily="2" charset="0"/>
            </a:endParaRPr>
          </a:p>
          <a:p>
            <a:pPr algn="ctr">
              <a:lnSpc>
                <a:spcPct val="100000"/>
              </a:lnSpc>
            </a:pPr>
            <a:r>
              <a:rPr lang="hi-IN" dirty="0">
                <a:solidFill>
                  <a:srgbClr val="FFFF00"/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सम्जायु ते पद नमु श्री सद्गुरु भगवंत||</a:t>
            </a:r>
            <a:endParaRPr lang="en-US" dirty="0">
              <a:solidFill>
                <a:srgbClr val="FFFF00"/>
              </a:solidFill>
              <a:latin typeface="Sabon Next LT" panose="02000500000000000000" pitchFamily="2" charset="0"/>
              <a:cs typeface="Sabon Next LT" panose="02000500000000000000" pitchFamily="2" charset="0"/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11F407-14E2-4F18-8678-6C9C0F116B5E}"/>
              </a:ext>
            </a:extLst>
          </p:cNvPr>
          <p:cNvSpPr/>
          <p:nvPr/>
        </p:nvSpPr>
        <p:spPr>
          <a:xfrm>
            <a:off x="1219200" y="5467290"/>
            <a:ext cx="449904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2400" dirty="0">
                <a:ln w="0"/>
                <a:solidFill>
                  <a:schemeClr val="tx2">
                    <a:lumMod val="40000"/>
                    <a:lumOff val="60000"/>
                  </a:schemeClr>
                </a:solidFill>
              </a:rPr>
              <a:t>निर्देशक - अनिल शास्त्री </a:t>
            </a:r>
            <a:endParaRPr lang="en-US" sz="2400" dirty="0">
              <a:ln w="0"/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hi-IN" sz="2400" dirty="0">
                <a:ln w="0"/>
                <a:solidFill>
                  <a:schemeClr val="tx2">
                    <a:lumMod val="40000"/>
                    <a:lumOff val="60000"/>
                  </a:schemeClr>
                </a:solidFill>
              </a:rPr>
              <a:t>जयपुर </a:t>
            </a:r>
            <a:endParaRPr lang="en-US" sz="2400" dirty="0">
              <a:ln w="0"/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6DBCCB-1A8F-4698-A6FB-5742A0F79A2E}"/>
              </a:ext>
            </a:extLst>
          </p:cNvPr>
          <p:cNvSpPr txBox="1"/>
          <p:nvPr/>
        </p:nvSpPr>
        <p:spPr>
          <a:xfrm>
            <a:off x="6811617" y="5436512"/>
            <a:ext cx="3340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2400" dirty="0">
                <a:solidFill>
                  <a:srgbClr val="92D050"/>
                </a:solidFill>
              </a:rPr>
              <a:t>संयोजक-कु.</a:t>
            </a:r>
            <a:r>
              <a:rPr lang="en-US" sz="2400" dirty="0">
                <a:solidFill>
                  <a:srgbClr val="92D050"/>
                </a:solidFill>
              </a:rPr>
              <a:t> </a:t>
            </a:r>
            <a:r>
              <a:rPr lang="hi-IN" sz="2400" dirty="0">
                <a:solidFill>
                  <a:srgbClr val="92D050"/>
                </a:solidFill>
              </a:rPr>
              <a:t>अनुक्रम जैन</a:t>
            </a:r>
            <a:endParaRPr lang="en-US" sz="2400" dirty="0">
              <a:solidFill>
                <a:srgbClr val="92D050"/>
              </a:solidFill>
            </a:endParaRPr>
          </a:p>
          <a:p>
            <a:r>
              <a:rPr lang="en-US" sz="2400" dirty="0">
                <a:solidFill>
                  <a:srgbClr val="92D050"/>
                </a:solidFill>
              </a:rPr>
              <a:t>            </a:t>
            </a:r>
            <a:r>
              <a:rPr lang="hi-IN" sz="2400" dirty="0">
                <a:solidFill>
                  <a:srgbClr val="92D050"/>
                </a:solidFill>
              </a:rPr>
              <a:t>दमोह  </a:t>
            </a:r>
            <a:endParaRPr lang="en-US" sz="2400" dirty="0">
              <a:solidFill>
                <a:srgbClr val="92D05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E9F6A1B-C17E-4A56-B280-6A8F2ED9F8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450367" y="3039885"/>
            <a:ext cx="2036715" cy="19843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F9CEFD-E9C6-447E-BC1E-2577A98B67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 flipH="1">
            <a:off x="7623810" y="2473939"/>
            <a:ext cx="3145696" cy="28963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64E01DE-1E4F-4FCD-91FA-4248BA4D9B11}"/>
              </a:ext>
            </a:extLst>
          </p:cNvPr>
          <p:cNvSpPr txBox="1"/>
          <p:nvPr/>
        </p:nvSpPr>
        <p:spPr>
          <a:xfrm flipH="1">
            <a:off x="7876254" y="6197321"/>
            <a:ext cx="2667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10" tooltip="https://creativecommons.org/licenses/by-nc/3.0/"/>
              </a:rPr>
              <a:t> BY-NC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8961120" cy="3221983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3600" i="1" dirty="0">
                <a:solidFill>
                  <a:srgbClr val="FFC000"/>
                </a:solidFill>
              </a:rPr>
            </a:br>
            <a:br>
              <a:rPr lang="en-US" sz="3600" i="1" dirty="0">
                <a:solidFill>
                  <a:srgbClr val="FFC000"/>
                </a:solidFill>
              </a:rPr>
            </a:br>
            <a:br>
              <a:rPr lang="en-US" sz="3600" i="1" dirty="0">
                <a:solidFill>
                  <a:srgbClr val="FFC000"/>
                </a:solidFill>
              </a:rPr>
            </a:br>
            <a:r>
              <a:rPr lang="hi-IN" sz="3600" i="1" dirty="0">
                <a:solidFill>
                  <a:srgbClr val="FFC000"/>
                </a:solidFill>
              </a:rPr>
              <a:t>वे कौन थी जिन्होंने कहा था कि मुझे उद्दायन राजा के सिवाय सभी पुरुष पिता के समान हैं</a:t>
            </a:r>
            <a:endParaRPr lang="en-US" sz="3600" i="1" dirty="0">
              <a:solidFill>
                <a:srgbClr val="FFC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EE8024-4E33-47B3-A4F8-69C7C38F9115}"/>
              </a:ext>
            </a:extLst>
          </p:cNvPr>
          <p:cNvSpPr/>
          <p:nvPr/>
        </p:nvSpPr>
        <p:spPr>
          <a:xfrm>
            <a:off x="2613836" y="4581434"/>
            <a:ext cx="3262367" cy="923330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चन्दना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BEB4C-F97A-4B17-A4CC-C2A6AFC407B7}"/>
              </a:ext>
            </a:extLst>
          </p:cNvPr>
          <p:cNvSpPr/>
          <p:nvPr/>
        </p:nvSpPr>
        <p:spPr>
          <a:xfrm>
            <a:off x="6820676" y="4539231"/>
            <a:ext cx="2757486" cy="923330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मृगावती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6AAC6-4379-4541-ACD4-E3B3F71018FC}"/>
              </a:ext>
            </a:extLst>
          </p:cNvPr>
          <p:cNvSpPr/>
          <p:nvPr/>
        </p:nvSpPr>
        <p:spPr>
          <a:xfrm>
            <a:off x="2613837" y="5777358"/>
            <a:ext cx="3262367" cy="923330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प्रभावती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E877D8-CD73-42F1-AA08-46D48F4E5631}"/>
              </a:ext>
            </a:extLst>
          </p:cNvPr>
          <p:cNvSpPr/>
          <p:nvPr/>
        </p:nvSpPr>
        <p:spPr>
          <a:xfrm>
            <a:off x="6820676" y="5746653"/>
            <a:ext cx="2757486" cy="923330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कोई नहीं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06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8961120" cy="3221983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r>
              <a:rPr lang="hi-IN" sz="4000" i="1" dirty="0">
                <a:solidFill>
                  <a:srgbClr val="FFC000"/>
                </a:solidFill>
              </a:rPr>
              <a:t> </a:t>
            </a:r>
            <a:br>
              <a:rPr lang="en-US" sz="4000" i="1" dirty="0">
                <a:solidFill>
                  <a:srgbClr val="FFC000"/>
                </a:solidFill>
              </a:rPr>
            </a:br>
            <a:br>
              <a:rPr lang="en-US" sz="4000" i="1" dirty="0">
                <a:solidFill>
                  <a:srgbClr val="FFC000"/>
                </a:solidFill>
              </a:rPr>
            </a:br>
            <a:r>
              <a:rPr lang="hi-IN" sz="4000" i="1" dirty="0">
                <a:solidFill>
                  <a:srgbClr val="FFC000"/>
                </a:solidFill>
              </a:rPr>
              <a:t>वे कौन थी जिसके प्रेम में चारुदत्त सेठ ने 16 करोड़ स्वर्ण मुद्राएं बर्बाद कर दीं थी</a:t>
            </a:r>
            <a:endParaRPr lang="en-US" sz="4000" i="1" dirty="0">
              <a:solidFill>
                <a:srgbClr val="FFC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EE8024-4E33-47B3-A4F8-69C7C38F9115}"/>
              </a:ext>
            </a:extLst>
          </p:cNvPr>
          <p:cNvSpPr/>
          <p:nvPr/>
        </p:nvSpPr>
        <p:spPr>
          <a:xfrm>
            <a:off x="2613836" y="4581434"/>
            <a:ext cx="3262367" cy="923330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चन्दना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BEB4C-F97A-4B17-A4CC-C2A6AFC407B7}"/>
              </a:ext>
            </a:extLst>
          </p:cNvPr>
          <p:cNvSpPr/>
          <p:nvPr/>
        </p:nvSpPr>
        <p:spPr>
          <a:xfrm>
            <a:off x="6484046" y="4539231"/>
            <a:ext cx="3430747" cy="923330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बसन्तसेना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6AAC6-4379-4541-ACD4-E3B3F71018FC}"/>
              </a:ext>
            </a:extLst>
          </p:cNvPr>
          <p:cNvSpPr/>
          <p:nvPr/>
        </p:nvSpPr>
        <p:spPr>
          <a:xfrm>
            <a:off x="2613837" y="5777358"/>
            <a:ext cx="3262367" cy="923330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प्रभावती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E877D8-CD73-42F1-AA08-46D48F4E5631}"/>
              </a:ext>
            </a:extLst>
          </p:cNvPr>
          <p:cNvSpPr/>
          <p:nvPr/>
        </p:nvSpPr>
        <p:spPr>
          <a:xfrm>
            <a:off x="6820676" y="5746653"/>
            <a:ext cx="2757486" cy="923330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कोई नहीं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946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8961120" cy="3221983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800" i="1" dirty="0">
                <a:solidFill>
                  <a:srgbClr val="B7598A"/>
                </a:solidFill>
              </a:rPr>
            </a:br>
            <a:br>
              <a:rPr lang="en-US" sz="4800" i="1" dirty="0">
                <a:solidFill>
                  <a:srgbClr val="B7598A"/>
                </a:solidFill>
              </a:rPr>
            </a:br>
            <a:br>
              <a:rPr lang="en-US" sz="4800" i="1" dirty="0">
                <a:solidFill>
                  <a:srgbClr val="B7598A"/>
                </a:solidFill>
              </a:rPr>
            </a:br>
            <a:r>
              <a:rPr lang="hi-IN" sz="4800" i="1" dirty="0">
                <a:solidFill>
                  <a:srgbClr val="B7598A"/>
                </a:solidFill>
              </a:rPr>
              <a:t>वे कौन थीं जिनके पुण्य प्राताप से सूखे तालाब में पानी आ गया था?</a:t>
            </a:r>
            <a:endParaRPr lang="en-US" sz="4800" i="1" dirty="0">
              <a:solidFill>
                <a:srgbClr val="B7598A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EE8024-4E33-47B3-A4F8-69C7C38F9115}"/>
              </a:ext>
            </a:extLst>
          </p:cNvPr>
          <p:cNvSpPr/>
          <p:nvPr/>
        </p:nvSpPr>
        <p:spPr>
          <a:xfrm>
            <a:off x="2613836" y="4581434"/>
            <a:ext cx="3262367" cy="830997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मैना सुंदरी</a:t>
            </a:r>
            <a:endParaRPr lang="en-US" sz="4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8EA5E6-D46A-4427-9B0C-4CD77707E49C}"/>
              </a:ext>
            </a:extLst>
          </p:cNvPr>
          <p:cNvSpPr/>
          <p:nvPr/>
        </p:nvSpPr>
        <p:spPr>
          <a:xfrm>
            <a:off x="6518998" y="4572624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सती अग्निला</a:t>
            </a:r>
            <a:endParaRPr lang="en-US" sz="4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D7AC0F-34BD-4B83-958D-3416B77BE675}"/>
              </a:ext>
            </a:extLst>
          </p:cNvPr>
          <p:cNvSpPr/>
          <p:nvPr/>
        </p:nvSpPr>
        <p:spPr>
          <a:xfrm>
            <a:off x="2613835" y="5620022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सती मनोरमा</a:t>
            </a:r>
            <a:endParaRPr lang="en-US" sz="4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311F8F-BE9B-4FED-9826-E0D808E2FD86}"/>
              </a:ext>
            </a:extLst>
          </p:cNvPr>
          <p:cNvSpPr/>
          <p:nvPr/>
        </p:nvSpPr>
        <p:spPr>
          <a:xfrm>
            <a:off x="6518998" y="5620022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कोई नहीं</a:t>
            </a:r>
            <a:endParaRPr lang="en-US" sz="4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813E8-27C2-444C-9F73-BACC65A66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6" y="1097047"/>
            <a:ext cx="2257514" cy="1950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69752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9073662" cy="3347256"/>
          </a:xfrm>
          <a:gradFill>
            <a:gsLst>
              <a:gs pos="89375">
                <a:schemeClr val="bg2">
                  <a:lumMod val="75000"/>
                </a:schemeClr>
              </a:gs>
              <a:gs pos="0">
                <a:srgbClr val="FFFF00"/>
              </a:gs>
              <a:gs pos="100000">
                <a:srgbClr val="92D050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400" i="1" dirty="0">
                <a:solidFill>
                  <a:srgbClr val="B7598A"/>
                </a:solidFill>
              </a:rPr>
            </a:br>
            <a:br>
              <a:rPr lang="en-US" sz="4400" i="1" dirty="0">
                <a:solidFill>
                  <a:srgbClr val="B7598A"/>
                </a:solidFill>
              </a:rPr>
            </a:br>
            <a:br>
              <a:rPr lang="en-US" sz="4400" i="1" dirty="0">
                <a:solidFill>
                  <a:srgbClr val="B7598A"/>
                </a:solidFill>
              </a:rPr>
            </a:br>
            <a:r>
              <a:rPr lang="hi-IN" sz="4400" i="1" dirty="0">
                <a:solidFill>
                  <a:srgbClr val="B7598A"/>
                </a:solidFill>
              </a:rPr>
              <a:t>वे कौन थीं जिन्होंने तोते को मरते देखकर णमोकार मन्त्र सुनाया था?</a:t>
            </a:r>
            <a:endParaRPr lang="en-US" sz="4400" i="1" dirty="0">
              <a:solidFill>
                <a:srgbClr val="B7598A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EE8024-4E33-47B3-A4F8-69C7C38F9115}"/>
              </a:ext>
            </a:extLst>
          </p:cNvPr>
          <p:cNvSpPr/>
          <p:nvPr/>
        </p:nvSpPr>
        <p:spPr>
          <a:xfrm>
            <a:off x="6984353" y="4789025"/>
            <a:ext cx="3262367" cy="830997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8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मैना सुंदरी</a:t>
            </a:r>
            <a:endParaRPr lang="en-US" sz="48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8EA5E6-D46A-4427-9B0C-4CD77707E49C}"/>
              </a:ext>
            </a:extLst>
          </p:cNvPr>
          <p:cNvSpPr/>
          <p:nvPr/>
        </p:nvSpPr>
        <p:spPr>
          <a:xfrm>
            <a:off x="2613834" y="5858391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सति सीता</a:t>
            </a:r>
            <a:endParaRPr lang="en-US" sz="44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D7AC0F-34BD-4B83-958D-3416B77BE675}"/>
              </a:ext>
            </a:extLst>
          </p:cNvPr>
          <p:cNvSpPr/>
          <p:nvPr/>
        </p:nvSpPr>
        <p:spPr>
          <a:xfrm>
            <a:off x="2613834" y="4859336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सती मनोरमा</a:t>
            </a:r>
            <a:endParaRPr lang="en-US" sz="44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311F8F-BE9B-4FED-9826-E0D808E2FD86}"/>
              </a:ext>
            </a:extLst>
          </p:cNvPr>
          <p:cNvSpPr/>
          <p:nvPr/>
        </p:nvSpPr>
        <p:spPr>
          <a:xfrm>
            <a:off x="6984353" y="5858391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रत्नमाला</a:t>
            </a:r>
            <a:endParaRPr lang="en-US" sz="44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813E8-27C2-444C-9F73-BACC65A66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6" y="1097047"/>
            <a:ext cx="2257514" cy="1950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748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9073662" cy="3347256"/>
          </a:xfrm>
          <a:gradFill>
            <a:gsLst>
              <a:gs pos="89375">
                <a:schemeClr val="bg2">
                  <a:lumMod val="75000"/>
                </a:schemeClr>
              </a:gs>
              <a:gs pos="0">
                <a:srgbClr val="FFFF00"/>
              </a:gs>
              <a:gs pos="100000">
                <a:srgbClr val="92D050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400" i="1" dirty="0">
                <a:solidFill>
                  <a:srgbClr val="B7598A"/>
                </a:solidFill>
              </a:rPr>
            </a:br>
            <a:br>
              <a:rPr lang="en-US" sz="4400" i="1" dirty="0">
                <a:solidFill>
                  <a:srgbClr val="B7598A"/>
                </a:solidFill>
              </a:rPr>
            </a:br>
            <a:br>
              <a:rPr lang="en-US" sz="4400" i="1" dirty="0">
                <a:solidFill>
                  <a:srgbClr val="B7598A"/>
                </a:solidFill>
              </a:rPr>
            </a:br>
            <a:r>
              <a:rPr lang="hi-IN" sz="4400" i="1" dirty="0">
                <a:solidFill>
                  <a:srgbClr val="B7598A"/>
                </a:solidFill>
              </a:rPr>
              <a:t>वे कोन थीं जिन्हें गजकुमार के तीन कल्याणक देखकर वैराग्य हो गया था?</a:t>
            </a:r>
            <a:endParaRPr lang="en-US" sz="4400" i="1" dirty="0">
              <a:solidFill>
                <a:srgbClr val="B7598A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EE8024-4E33-47B3-A4F8-69C7C38F9115}"/>
              </a:ext>
            </a:extLst>
          </p:cNvPr>
          <p:cNvSpPr/>
          <p:nvPr/>
        </p:nvSpPr>
        <p:spPr>
          <a:xfrm>
            <a:off x="6984353" y="4789025"/>
            <a:ext cx="3262367" cy="830997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8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सती द्रौपदी</a:t>
            </a:r>
            <a:endParaRPr lang="en-US" sz="48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8EA5E6-D46A-4427-9B0C-4CD77707E49C}"/>
              </a:ext>
            </a:extLst>
          </p:cNvPr>
          <p:cNvSpPr/>
          <p:nvPr/>
        </p:nvSpPr>
        <p:spPr>
          <a:xfrm>
            <a:off x="2613834" y="5858391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hi-IN" sz="32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सती चन्दनबाला</a:t>
            </a:r>
            <a:endParaRPr lang="en-US" sz="44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D7AC0F-34BD-4B83-958D-3416B77BE675}"/>
              </a:ext>
            </a:extLst>
          </p:cNvPr>
          <p:cNvSpPr/>
          <p:nvPr/>
        </p:nvSpPr>
        <p:spPr>
          <a:xfrm>
            <a:off x="2613834" y="4859336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शिवादेवी</a:t>
            </a:r>
            <a:endParaRPr lang="en-US" sz="44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311F8F-BE9B-4FED-9826-E0D808E2FD86}"/>
              </a:ext>
            </a:extLst>
          </p:cNvPr>
          <p:cNvSpPr/>
          <p:nvPr/>
        </p:nvSpPr>
        <p:spPr>
          <a:xfrm>
            <a:off x="6984353" y="5858391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सुभद्रा </a:t>
            </a:r>
            <a:endParaRPr lang="en-US" sz="44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813E8-27C2-444C-9F73-BACC65A66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6" y="1097047"/>
            <a:ext cx="2257514" cy="1950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453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9073662" cy="3347256"/>
          </a:xfrm>
          <a:gradFill>
            <a:gsLst>
              <a:gs pos="89375">
                <a:schemeClr val="bg2">
                  <a:lumMod val="75000"/>
                </a:schemeClr>
              </a:gs>
              <a:gs pos="0">
                <a:srgbClr val="FFFF00"/>
              </a:gs>
              <a:gs pos="100000">
                <a:srgbClr val="92D050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400" i="1" dirty="0">
                <a:solidFill>
                  <a:srgbClr val="FF0000"/>
                </a:solidFill>
              </a:rPr>
            </a:br>
            <a:br>
              <a:rPr lang="en-US" sz="4400" i="1" dirty="0">
                <a:solidFill>
                  <a:srgbClr val="FF0000"/>
                </a:solidFill>
              </a:rPr>
            </a:br>
            <a:br>
              <a:rPr lang="en-US" sz="4400" i="1" dirty="0">
                <a:solidFill>
                  <a:srgbClr val="FF0000"/>
                </a:solidFill>
              </a:rPr>
            </a:br>
            <a:r>
              <a:rPr lang="hi-IN" sz="4400" i="1" dirty="0">
                <a:solidFill>
                  <a:srgbClr val="FF0000"/>
                </a:solidFill>
              </a:rPr>
              <a:t>वे कौन थीं जिनके स्पर्शित जल से सभी रोग दूर हो जाते थे</a:t>
            </a:r>
            <a:endParaRPr lang="en-US" sz="4400" i="1" dirty="0">
              <a:solidFill>
                <a:srgbClr val="FF0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EE8024-4E33-47B3-A4F8-69C7C38F9115}"/>
              </a:ext>
            </a:extLst>
          </p:cNvPr>
          <p:cNvSpPr/>
          <p:nvPr/>
        </p:nvSpPr>
        <p:spPr>
          <a:xfrm>
            <a:off x="6984353" y="4789025"/>
            <a:ext cx="3262367" cy="830997"/>
          </a:xfrm>
          <a:prstGeom prst="rect">
            <a:avLst/>
          </a:prstGeom>
          <a:pattFill prst="lgConfetti">
            <a:fgClr>
              <a:srgbClr val="FFFF00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8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सती नीली</a:t>
            </a:r>
            <a:endParaRPr lang="en-US" sz="48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8EA5E6-D46A-4427-9B0C-4CD77707E49C}"/>
              </a:ext>
            </a:extLst>
          </p:cNvPr>
          <p:cNvSpPr/>
          <p:nvPr/>
        </p:nvSpPr>
        <p:spPr>
          <a:xfrm>
            <a:off x="2613833" y="5885260"/>
            <a:ext cx="3262367" cy="769441"/>
          </a:xfrm>
          <a:prstGeom prst="rect">
            <a:avLst/>
          </a:prstGeom>
          <a:pattFill prst="pct40">
            <a:fgClr>
              <a:srgbClr val="FFFF00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hi-IN" sz="32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सती चन्दनबाला</a:t>
            </a:r>
            <a:endParaRPr lang="en-US" sz="44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D7AC0F-34BD-4B83-958D-3416B77BE675}"/>
              </a:ext>
            </a:extLst>
          </p:cNvPr>
          <p:cNvSpPr/>
          <p:nvPr/>
        </p:nvSpPr>
        <p:spPr>
          <a:xfrm>
            <a:off x="2613834" y="4859336"/>
            <a:ext cx="3262367" cy="769441"/>
          </a:xfrm>
          <a:prstGeom prst="rect">
            <a:avLst/>
          </a:prstGeom>
          <a:pattFill prst="lgConfetti">
            <a:fgClr>
              <a:srgbClr val="FFFF00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सती विशल्या</a:t>
            </a:r>
            <a:endParaRPr lang="en-US" sz="44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311F8F-BE9B-4FED-9826-E0D808E2FD86}"/>
              </a:ext>
            </a:extLst>
          </p:cNvPr>
          <p:cNvSpPr/>
          <p:nvPr/>
        </p:nvSpPr>
        <p:spPr>
          <a:xfrm>
            <a:off x="6984352" y="5885260"/>
            <a:ext cx="3262367" cy="769441"/>
          </a:xfrm>
          <a:prstGeom prst="rect">
            <a:avLst/>
          </a:prstGeom>
          <a:pattFill prst="pct40">
            <a:fgClr>
              <a:srgbClr val="FFFF00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कोई नहीं</a:t>
            </a:r>
            <a:endParaRPr lang="en-US" sz="44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813E8-27C2-444C-9F73-BACC65A66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6" y="1097047"/>
            <a:ext cx="2257514" cy="1950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9577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491f98144_0_0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endParaRPr/>
          </a:p>
        </p:txBody>
      </p:sp>
      <p:sp>
        <p:nvSpPr>
          <p:cNvPr id="100" name="Google Shape;100;g9491f98144_0_0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526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>
              <a:spcBef>
                <a:spcPts val="360"/>
              </a:spcBef>
              <a:buNone/>
            </a:pPr>
            <a:endParaRPr/>
          </a:p>
        </p:txBody>
      </p:sp>
      <p:pic>
        <p:nvPicPr>
          <p:cNvPr id="101" name="Google Shape;101;g9491f98144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683" y="6412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4AA399-7B8E-4978-BCB0-33160215493B}"/>
              </a:ext>
            </a:extLst>
          </p:cNvPr>
          <p:cNvSpPr/>
          <p:nvPr/>
        </p:nvSpPr>
        <p:spPr>
          <a:xfrm>
            <a:off x="1586173" y="5374178"/>
            <a:ext cx="7776488" cy="141970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Bottom">
              <a:avLst/>
            </a:prstTxWarp>
            <a:spAutoFit/>
          </a:bodyPr>
          <a:lstStyle/>
          <a:p>
            <a:pPr algn="ctr"/>
            <a:r>
              <a:rPr lang="hi-IN" sz="199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प्रथमानुयोग में ज्ञान बढ़ाओ सती कौन है नाम बताओ</a:t>
            </a:r>
            <a:endParaRPr lang="en-US" sz="199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73C74B4-111E-4C73-A82F-948AFCD01A99}"/>
              </a:ext>
            </a:extLst>
          </p:cNvPr>
          <p:cNvSpPr/>
          <p:nvPr/>
        </p:nvSpPr>
        <p:spPr>
          <a:xfrm>
            <a:off x="4137883" y="1678145"/>
            <a:ext cx="2133600" cy="22694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EB99DF-DBE6-4C0D-A7EC-B31833A1FAA7}"/>
              </a:ext>
            </a:extLst>
          </p:cNvPr>
          <p:cNvSpPr/>
          <p:nvPr/>
        </p:nvSpPr>
        <p:spPr>
          <a:xfrm>
            <a:off x="4512827" y="1417638"/>
            <a:ext cx="1383712" cy="264687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8916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8" y="1441769"/>
            <a:ext cx="8960926" cy="3270908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r>
              <a:rPr lang="hi-IN" sz="5400" i="1" dirty="0">
                <a:solidFill>
                  <a:srgbClr val="FFC000"/>
                </a:solidFill>
              </a:rPr>
              <a:t> </a:t>
            </a:r>
            <a:br>
              <a:rPr lang="en-US" sz="5400" i="1" dirty="0">
                <a:solidFill>
                  <a:srgbClr val="FFC000"/>
                </a:solidFill>
              </a:rPr>
            </a:br>
            <a:br>
              <a:rPr lang="en-US" sz="5400" i="1" dirty="0">
                <a:solidFill>
                  <a:srgbClr val="FFC000"/>
                </a:solidFill>
              </a:rPr>
            </a:br>
            <a:r>
              <a:rPr lang="hi-IN" sz="5400" i="1" dirty="0">
                <a:solidFill>
                  <a:srgbClr val="FFC000"/>
                </a:solidFill>
              </a:rPr>
              <a:t>वे कौन थी जिन्हें दो-दो बार वनवास के दुःख भोगना पड़े?</a:t>
            </a:r>
            <a:endParaRPr lang="en-US" sz="5400" i="1" dirty="0">
              <a:solidFill>
                <a:srgbClr val="FFC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EE8024-4E33-47B3-A4F8-69C7C38F9115}"/>
              </a:ext>
            </a:extLst>
          </p:cNvPr>
          <p:cNvSpPr/>
          <p:nvPr/>
        </p:nvSpPr>
        <p:spPr>
          <a:xfrm>
            <a:off x="4365270" y="4712677"/>
            <a:ext cx="3353802" cy="923330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सती सीता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723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8961120" cy="3221983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800" i="1" dirty="0">
                <a:solidFill>
                  <a:srgbClr val="FFC000"/>
                </a:solidFill>
              </a:rPr>
            </a:br>
            <a:br>
              <a:rPr lang="en-US" sz="4800" i="1" dirty="0">
                <a:solidFill>
                  <a:srgbClr val="FFC000"/>
                </a:solidFill>
              </a:rPr>
            </a:br>
            <a:r>
              <a:rPr lang="hi-IN" sz="4800" i="1" dirty="0">
                <a:solidFill>
                  <a:srgbClr val="FFC000"/>
                </a:solidFill>
              </a:rPr>
              <a:t>वे कौन थीं जिनका दूसरा नाम मैना सुंदरी था</a:t>
            </a:r>
            <a:endParaRPr lang="en-US" sz="4800" i="1" dirty="0">
              <a:solidFill>
                <a:srgbClr val="FFC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FD7AC0F-34BD-4B83-958D-3416B77BE675}"/>
              </a:ext>
            </a:extLst>
          </p:cNvPr>
          <p:cNvSpPr/>
          <p:nvPr/>
        </p:nvSpPr>
        <p:spPr>
          <a:xfrm>
            <a:off x="4312416" y="4664852"/>
            <a:ext cx="3262367" cy="830997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मदनसुन्दरी</a:t>
            </a:r>
            <a:endParaRPr lang="en-US" sz="4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465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8961120" cy="3221983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800" i="1" dirty="0">
                <a:solidFill>
                  <a:srgbClr val="B7598A"/>
                </a:solidFill>
              </a:rPr>
            </a:br>
            <a:br>
              <a:rPr lang="en-US" sz="4800" i="1" dirty="0">
                <a:solidFill>
                  <a:srgbClr val="B7598A"/>
                </a:solidFill>
              </a:rPr>
            </a:br>
            <a:br>
              <a:rPr lang="en-US" sz="4800" i="1" dirty="0">
                <a:solidFill>
                  <a:srgbClr val="B7598A"/>
                </a:solidFill>
              </a:rPr>
            </a:br>
            <a:r>
              <a:rPr lang="hi-IN" sz="4800" i="1" dirty="0">
                <a:solidFill>
                  <a:srgbClr val="B7598A"/>
                </a:solidFill>
              </a:rPr>
              <a:t>वे कौन थीं जिन्होंने पति के विदेश जाते ही श्वेत वस्त्र धारण किये थे?</a:t>
            </a:r>
            <a:endParaRPr lang="en-US" sz="4800" i="1" dirty="0">
              <a:solidFill>
                <a:srgbClr val="B7598A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FD7AC0F-34BD-4B83-958D-3416B77BE675}"/>
              </a:ext>
            </a:extLst>
          </p:cNvPr>
          <p:cNvSpPr/>
          <p:nvPr/>
        </p:nvSpPr>
        <p:spPr>
          <a:xfrm>
            <a:off x="4312416" y="4663752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सती मनोरमा</a:t>
            </a:r>
            <a:endParaRPr lang="en-US" sz="4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813E8-27C2-444C-9F73-BACC65A66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6" y="1097047"/>
            <a:ext cx="2257514" cy="1950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22459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6106" y="1913801"/>
            <a:ext cx="9085390" cy="3417757"/>
          </a:xfrm>
          <a:solidFill>
            <a:srgbClr val="FF0000"/>
          </a:solidFill>
          <a:effectLst>
            <a:glow rad="228600">
              <a:schemeClr val="accent5">
                <a:satMod val="175000"/>
                <a:alpha val="40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US" sz="5400" i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</a:t>
            </a:r>
            <a:br>
              <a:rPr lang="en-US" sz="5400" i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sz="5400" i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</a:t>
            </a:r>
            <a:r>
              <a:rPr lang="hi-IN" sz="5400" i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हमारी सतियाँ </a:t>
            </a:r>
            <a:br>
              <a:rPr lang="en-US" sz="5400" i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sz="5400" i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</a:t>
            </a:r>
            <a:r>
              <a:rPr lang="hi-IN" sz="5400" i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हमारी </a:t>
            </a:r>
            <a:br>
              <a:rPr lang="en-US" sz="5400" i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sz="5400" i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</a:t>
            </a:r>
            <a:r>
              <a:rPr lang="hi-IN" sz="5400" i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आदर्श नारियाँ </a:t>
            </a:r>
            <a:endParaRPr lang="en-US" sz="5400" i="1" u="sng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9FECD4-A630-4217-8FD1-C6CE12F39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972" y="1441768"/>
            <a:ext cx="3889790" cy="388979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262" b="24372"/>
          <a:stretch/>
        </p:blipFill>
        <p:spPr>
          <a:xfrm>
            <a:off x="5223763" y="1441769"/>
            <a:ext cx="1744477" cy="100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86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8961120" cy="3221983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800" i="1" dirty="0">
                <a:solidFill>
                  <a:srgbClr val="FFC000"/>
                </a:solidFill>
              </a:rPr>
            </a:br>
            <a:br>
              <a:rPr lang="en-US" sz="4800" i="1" dirty="0">
                <a:solidFill>
                  <a:srgbClr val="FFC000"/>
                </a:solidFill>
              </a:rPr>
            </a:br>
            <a:r>
              <a:rPr lang="hi-IN" sz="4800" i="1" dirty="0">
                <a:solidFill>
                  <a:srgbClr val="FFC000"/>
                </a:solidFill>
              </a:rPr>
              <a:t>वे कोन थीं जिन्होंने 62 वर्ष तक तप किया था</a:t>
            </a:r>
            <a:endParaRPr lang="en-US" sz="4800" i="1" dirty="0">
              <a:solidFill>
                <a:srgbClr val="FFC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5BEB4C-F97A-4B17-A4CC-C2A6AFC407B7}"/>
              </a:ext>
            </a:extLst>
          </p:cNvPr>
          <p:cNvSpPr/>
          <p:nvPr/>
        </p:nvSpPr>
        <p:spPr>
          <a:xfrm>
            <a:off x="4564857" y="4657487"/>
            <a:ext cx="2757486" cy="830997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सीता सति</a:t>
            </a:r>
            <a:endParaRPr lang="en-US" sz="4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512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9073662" cy="3347256"/>
          </a:xfrm>
          <a:gradFill>
            <a:gsLst>
              <a:gs pos="89375">
                <a:schemeClr val="bg2">
                  <a:lumMod val="75000"/>
                </a:schemeClr>
              </a:gs>
              <a:gs pos="0">
                <a:srgbClr val="FFFF00"/>
              </a:gs>
              <a:gs pos="100000">
                <a:srgbClr val="92D050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r>
              <a:rPr lang="hi-IN" sz="5400" i="1" dirty="0">
                <a:solidFill>
                  <a:srgbClr val="B7598A"/>
                </a:solidFill>
              </a:rPr>
              <a:t> </a:t>
            </a:r>
            <a:br>
              <a:rPr lang="en-US" sz="5400" i="1" dirty="0">
                <a:solidFill>
                  <a:srgbClr val="B7598A"/>
                </a:solidFill>
              </a:rPr>
            </a:br>
            <a:br>
              <a:rPr lang="en-US" sz="5400" i="1" dirty="0">
                <a:solidFill>
                  <a:srgbClr val="B7598A"/>
                </a:solidFill>
              </a:rPr>
            </a:br>
            <a:r>
              <a:rPr lang="hi-IN" sz="5400" i="1" dirty="0">
                <a:solidFill>
                  <a:srgbClr val="B7598A"/>
                </a:solidFill>
              </a:rPr>
              <a:t>कौनसी सती ने 4 स्वप्न देखे?</a:t>
            </a:r>
            <a:endParaRPr lang="en-US" sz="5400" i="1" dirty="0">
              <a:solidFill>
                <a:srgbClr val="B7598A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8EA5E6-D46A-4427-9B0C-4CD77707E49C}"/>
              </a:ext>
            </a:extLst>
          </p:cNvPr>
          <p:cNvSpPr/>
          <p:nvPr/>
        </p:nvSpPr>
        <p:spPr>
          <a:xfrm>
            <a:off x="4243851" y="4542377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कौशल्या</a:t>
            </a:r>
            <a:endParaRPr lang="en-US" sz="44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813E8-27C2-444C-9F73-BACC65A66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6" y="1097047"/>
            <a:ext cx="2257514" cy="1950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8896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9073662" cy="3347256"/>
          </a:xfrm>
          <a:gradFill>
            <a:gsLst>
              <a:gs pos="89375">
                <a:schemeClr val="bg2">
                  <a:lumMod val="75000"/>
                </a:schemeClr>
              </a:gs>
              <a:gs pos="0">
                <a:srgbClr val="FFFF00"/>
              </a:gs>
              <a:gs pos="100000">
                <a:srgbClr val="92D050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400" i="1" dirty="0">
                <a:solidFill>
                  <a:srgbClr val="B7598A"/>
                </a:solidFill>
              </a:rPr>
            </a:br>
            <a:br>
              <a:rPr lang="en-US" sz="4400" i="1" dirty="0">
                <a:solidFill>
                  <a:srgbClr val="B7598A"/>
                </a:solidFill>
              </a:rPr>
            </a:br>
            <a:br>
              <a:rPr lang="en-US" sz="4400" i="1" dirty="0">
                <a:solidFill>
                  <a:srgbClr val="B7598A"/>
                </a:solidFill>
              </a:rPr>
            </a:br>
            <a:r>
              <a:rPr lang="hi-IN" sz="4400" i="1" dirty="0">
                <a:solidFill>
                  <a:srgbClr val="B7598A"/>
                </a:solidFill>
              </a:rPr>
              <a:t>शील के प्रभाव से किसकी बेड़ियां नुपुर में बदली?</a:t>
            </a:r>
            <a:endParaRPr lang="en-US" sz="4400" i="1" dirty="0">
              <a:solidFill>
                <a:srgbClr val="B7598A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8EA5E6-D46A-4427-9B0C-4CD77707E49C}"/>
              </a:ext>
            </a:extLst>
          </p:cNvPr>
          <p:cNvSpPr/>
          <p:nvPr/>
        </p:nvSpPr>
        <p:spPr>
          <a:xfrm>
            <a:off x="4368687" y="4542377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hi-IN" sz="32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सती चन्दनबाला</a:t>
            </a:r>
            <a:endParaRPr lang="en-US" sz="44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813E8-27C2-444C-9F73-BACC65A66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6" y="1097047"/>
            <a:ext cx="2257514" cy="1950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9527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9073662" cy="3347256"/>
          </a:xfrm>
          <a:gradFill>
            <a:gsLst>
              <a:gs pos="89375">
                <a:schemeClr val="bg2">
                  <a:lumMod val="75000"/>
                </a:schemeClr>
              </a:gs>
              <a:gs pos="0">
                <a:srgbClr val="FFFF00"/>
              </a:gs>
              <a:gs pos="100000">
                <a:srgbClr val="92D050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400" i="1" dirty="0">
                <a:solidFill>
                  <a:srgbClr val="FF0000"/>
                </a:solidFill>
              </a:rPr>
            </a:br>
            <a:br>
              <a:rPr lang="en-US" sz="4400" i="1" dirty="0">
                <a:solidFill>
                  <a:srgbClr val="FF0000"/>
                </a:solidFill>
              </a:rPr>
            </a:br>
            <a:br>
              <a:rPr lang="en-US" sz="4400" i="1" dirty="0">
                <a:solidFill>
                  <a:srgbClr val="FF0000"/>
                </a:solidFill>
              </a:rPr>
            </a:br>
            <a:r>
              <a:rPr lang="hi-IN" sz="4400" i="1" dirty="0">
                <a:solidFill>
                  <a:srgbClr val="FF0000"/>
                </a:solidFill>
              </a:rPr>
              <a:t>सबसे पहले आर्यिका दीक्षा किसने ग्रहण की?</a:t>
            </a:r>
            <a:endParaRPr lang="en-US" sz="4400" i="1" dirty="0">
              <a:solidFill>
                <a:srgbClr val="FF0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8EA5E6-D46A-4427-9B0C-4CD77707E49C}"/>
              </a:ext>
            </a:extLst>
          </p:cNvPr>
          <p:cNvSpPr/>
          <p:nvPr/>
        </p:nvSpPr>
        <p:spPr>
          <a:xfrm>
            <a:off x="4368687" y="4525559"/>
            <a:ext cx="3262367" cy="769441"/>
          </a:xfrm>
          <a:prstGeom prst="rect">
            <a:avLst/>
          </a:prstGeom>
          <a:pattFill prst="pct40">
            <a:fgClr>
              <a:srgbClr val="FFFF00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सती ब्राह्मी</a:t>
            </a:r>
            <a:endParaRPr lang="en-US" sz="44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813E8-27C2-444C-9F73-BACC65A66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6" y="1097047"/>
            <a:ext cx="2257514" cy="1950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79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9073662" cy="3347256"/>
          </a:xfrm>
          <a:gradFill>
            <a:gsLst>
              <a:gs pos="89375">
                <a:schemeClr val="bg2">
                  <a:lumMod val="75000"/>
                </a:schemeClr>
              </a:gs>
              <a:gs pos="0">
                <a:srgbClr val="FFFF00"/>
              </a:gs>
              <a:gs pos="100000">
                <a:srgbClr val="92D050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400" i="1" dirty="0">
                <a:solidFill>
                  <a:srgbClr val="FF0000"/>
                </a:solidFill>
              </a:rPr>
            </a:br>
            <a:br>
              <a:rPr lang="en-US" sz="4400" i="1" dirty="0">
                <a:solidFill>
                  <a:srgbClr val="FF0000"/>
                </a:solidFill>
              </a:rPr>
            </a:br>
            <a:br>
              <a:rPr lang="en-US" sz="4400" i="1" dirty="0">
                <a:solidFill>
                  <a:srgbClr val="FF0000"/>
                </a:solidFill>
              </a:rPr>
            </a:br>
            <a:r>
              <a:rPr lang="hi-IN" sz="4400" i="1" dirty="0">
                <a:solidFill>
                  <a:srgbClr val="FF0000"/>
                </a:solidFill>
              </a:rPr>
              <a:t>वे कौन थीं जो निकांक्षित अंग में प्रसिद्द हुई?</a:t>
            </a:r>
            <a:endParaRPr lang="en-US" sz="4400" i="1" dirty="0">
              <a:solidFill>
                <a:srgbClr val="FF0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EE8024-4E33-47B3-A4F8-69C7C38F9115}"/>
              </a:ext>
            </a:extLst>
          </p:cNvPr>
          <p:cNvSpPr/>
          <p:nvPr/>
        </p:nvSpPr>
        <p:spPr>
          <a:xfrm>
            <a:off x="4241154" y="4767511"/>
            <a:ext cx="3262365" cy="584775"/>
          </a:xfrm>
          <a:prstGeom prst="rect">
            <a:avLst/>
          </a:prstGeom>
          <a:pattFill prst="lgConfetti">
            <a:fgClr>
              <a:srgbClr val="FFFF00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32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सती अंनन्तमति</a:t>
            </a:r>
            <a:endParaRPr lang="en-US" sz="32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813E8-27C2-444C-9F73-BACC65A66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6" y="1097047"/>
            <a:ext cx="2257514" cy="1950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6535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9073662" cy="3347256"/>
          </a:xfrm>
          <a:gradFill>
            <a:gsLst>
              <a:gs pos="89375">
                <a:schemeClr val="bg2">
                  <a:lumMod val="75000"/>
                </a:schemeClr>
              </a:gs>
              <a:gs pos="0">
                <a:srgbClr val="FFFF00"/>
              </a:gs>
              <a:gs pos="100000">
                <a:srgbClr val="92D050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400" i="1" dirty="0">
                <a:solidFill>
                  <a:srgbClr val="FF0000"/>
                </a:solidFill>
              </a:rPr>
            </a:br>
            <a:br>
              <a:rPr lang="en-US" sz="4400" i="1" dirty="0">
                <a:solidFill>
                  <a:srgbClr val="FF0000"/>
                </a:solidFill>
              </a:rPr>
            </a:br>
            <a:br>
              <a:rPr lang="en-US" sz="4400" i="1" dirty="0">
                <a:solidFill>
                  <a:srgbClr val="FF0000"/>
                </a:solidFill>
              </a:rPr>
            </a:br>
            <a:r>
              <a:rPr lang="hi-IN" sz="4400" i="1" dirty="0">
                <a:solidFill>
                  <a:srgbClr val="FF0000"/>
                </a:solidFill>
              </a:rPr>
              <a:t>ब्रह्मचर्याणुव्रत में प्रसिद्द सति का नाम बताएं?</a:t>
            </a:r>
            <a:endParaRPr lang="en-US" sz="4400" i="1" dirty="0">
              <a:solidFill>
                <a:srgbClr val="FF0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EE8024-4E33-47B3-A4F8-69C7C38F9115}"/>
              </a:ext>
            </a:extLst>
          </p:cNvPr>
          <p:cNvSpPr/>
          <p:nvPr/>
        </p:nvSpPr>
        <p:spPr>
          <a:xfrm>
            <a:off x="4368687" y="4789025"/>
            <a:ext cx="3262367" cy="584775"/>
          </a:xfrm>
          <a:prstGeom prst="rect">
            <a:avLst/>
          </a:prstGeom>
          <a:pattFill prst="lgConfetti">
            <a:fgClr>
              <a:srgbClr val="FFFF00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32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सती नीली</a:t>
            </a:r>
            <a:endParaRPr lang="en-US" sz="3200" b="0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813E8-27C2-444C-9F73-BACC65A66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6" y="1097047"/>
            <a:ext cx="2257514" cy="1950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8755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9073662" cy="3347256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000" i="1" dirty="0">
                <a:solidFill>
                  <a:srgbClr val="B7598A"/>
                </a:solidFill>
              </a:rPr>
            </a:br>
            <a:br>
              <a:rPr lang="en-US" sz="4000" i="1" dirty="0">
                <a:solidFill>
                  <a:srgbClr val="B7598A"/>
                </a:solidFill>
              </a:rPr>
            </a:br>
            <a:br>
              <a:rPr lang="en-US" sz="4000" i="1" dirty="0">
                <a:solidFill>
                  <a:srgbClr val="B7598A"/>
                </a:solidFill>
              </a:rPr>
            </a:br>
            <a:br>
              <a:rPr lang="en-US" sz="4000" i="1" dirty="0">
                <a:solidFill>
                  <a:srgbClr val="B7598A"/>
                </a:solidFill>
              </a:rPr>
            </a:br>
            <a:r>
              <a:rPr lang="hi-IN" sz="4000" i="1" dirty="0">
                <a:solidFill>
                  <a:srgbClr val="B7598A"/>
                </a:solidFill>
              </a:rPr>
              <a:t>वे कौन थीं जिन्होंने अपने विदेश जाते अपने पति से कहा कि दूसरी स्त्री को माता -बहिन मानना ?</a:t>
            </a:r>
            <a:endParaRPr lang="en-US" sz="4000" i="1" dirty="0">
              <a:solidFill>
                <a:srgbClr val="B7598A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FD7AC0F-34BD-4B83-958D-3416B77BE675}"/>
              </a:ext>
            </a:extLst>
          </p:cNvPr>
          <p:cNvSpPr/>
          <p:nvPr/>
        </p:nvSpPr>
        <p:spPr>
          <a:xfrm>
            <a:off x="4230599" y="4789025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सती मनोरमा</a:t>
            </a:r>
            <a:endParaRPr lang="en-US" sz="4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813E8-27C2-444C-9F73-BACC65A66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6" y="1097047"/>
            <a:ext cx="2257514" cy="1950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7267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9073662" cy="3347256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br>
              <a:rPr lang="en-US" sz="4000" i="1" dirty="0">
                <a:solidFill>
                  <a:srgbClr val="B7598A"/>
                </a:solidFill>
              </a:rPr>
            </a:br>
            <a:br>
              <a:rPr lang="en-US" sz="4000" i="1" dirty="0">
                <a:solidFill>
                  <a:srgbClr val="B7598A"/>
                </a:solidFill>
              </a:rPr>
            </a:br>
            <a:br>
              <a:rPr lang="en-US" sz="4000" i="1" dirty="0">
                <a:solidFill>
                  <a:srgbClr val="B7598A"/>
                </a:solidFill>
              </a:rPr>
            </a:br>
            <a:r>
              <a:rPr lang="hi-IN" sz="4000" i="1" dirty="0">
                <a:solidFill>
                  <a:srgbClr val="B7598A"/>
                </a:solidFill>
              </a:rPr>
              <a:t>शील सम्पन्नत्ता के कारण चीर हरण में लॉज बचाई ?</a:t>
            </a:r>
            <a:endParaRPr lang="en-US" sz="4000" i="1" dirty="0">
              <a:solidFill>
                <a:srgbClr val="B7598A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C311F8F-BE9B-4FED-9826-E0D808E2FD86}"/>
              </a:ext>
            </a:extLst>
          </p:cNvPr>
          <p:cNvSpPr/>
          <p:nvPr/>
        </p:nvSpPr>
        <p:spPr>
          <a:xfrm>
            <a:off x="4368687" y="4646790"/>
            <a:ext cx="3262367" cy="769441"/>
          </a:xfrm>
          <a:prstGeom prst="rect">
            <a:avLst/>
          </a:prstGeom>
          <a:pattFill prst="trellis">
            <a:fgClr>
              <a:schemeClr val="lt1"/>
            </a:fgClr>
            <a:bgClr>
              <a:schemeClr val="bg1"/>
            </a:bgClr>
          </a:patt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4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सति द्रोपदी </a:t>
            </a:r>
            <a:endParaRPr lang="en-US" sz="4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813E8-27C2-444C-9F73-BACC65A66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006" y="1097047"/>
            <a:ext cx="2257514" cy="1950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3674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491f98144_0_0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endParaRPr/>
          </a:p>
        </p:txBody>
      </p:sp>
      <p:sp>
        <p:nvSpPr>
          <p:cNvPr id="100" name="Google Shape;100;g9491f98144_0_0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526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>
              <a:spcBef>
                <a:spcPts val="360"/>
              </a:spcBef>
              <a:buNone/>
            </a:pPr>
            <a:endParaRPr/>
          </a:p>
        </p:txBody>
      </p:sp>
      <p:pic>
        <p:nvPicPr>
          <p:cNvPr id="101" name="Google Shape;101;g9491f98144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3999" y="-1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4AA399-7B8E-4978-BCB0-33160215493B}"/>
              </a:ext>
            </a:extLst>
          </p:cNvPr>
          <p:cNvSpPr/>
          <p:nvPr/>
        </p:nvSpPr>
        <p:spPr>
          <a:xfrm>
            <a:off x="2434312" y="5257800"/>
            <a:ext cx="7776488" cy="16001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Bottom">
              <a:avLst/>
            </a:prstTxWarp>
            <a:spAutoFit/>
          </a:bodyPr>
          <a:lstStyle/>
          <a:p>
            <a:pPr algn="ctr"/>
            <a:r>
              <a:rPr lang="hi-IN" sz="8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चित्र देखकर सती पहचानो</a:t>
            </a:r>
            <a:endParaRPr lang="en-US" sz="8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hi-IN" sz="8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अपना जीवन आदर्श बनाओ  </a:t>
            </a:r>
            <a:endParaRPr lang="en-US" sz="8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8961120" cy="3221983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endParaRPr lang="en-US" sz="3600" i="1" dirty="0">
              <a:solidFill>
                <a:srgbClr val="FFC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56AAC6-4379-4541-ACD4-E3B3F71018FC}"/>
              </a:ext>
            </a:extLst>
          </p:cNvPr>
          <p:cNvSpPr/>
          <p:nvPr/>
        </p:nvSpPr>
        <p:spPr>
          <a:xfrm>
            <a:off x="4840202" y="5730683"/>
            <a:ext cx="3262367" cy="923330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सती राजुल 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92332F-3A21-4D70-96A4-4CAA8856F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274" y="1245704"/>
            <a:ext cx="9186685" cy="432020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20027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8961120" cy="3221983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endParaRPr lang="en-US" sz="3600" i="1" dirty="0">
              <a:solidFill>
                <a:srgbClr val="FFC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56AAC6-4379-4541-ACD4-E3B3F71018FC}"/>
              </a:ext>
            </a:extLst>
          </p:cNvPr>
          <p:cNvSpPr/>
          <p:nvPr/>
        </p:nvSpPr>
        <p:spPr>
          <a:xfrm>
            <a:off x="3581245" y="5746653"/>
            <a:ext cx="4741120" cy="923330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सती मनोवती 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92332F-3A21-4D70-96A4-4CAA8856F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274" y="1245704"/>
            <a:ext cx="9186685" cy="432020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C6CCF4-6F91-4B26-A538-87DA08E45E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607" y="371120"/>
            <a:ext cx="9668785" cy="5300515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762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8961120" cy="3221983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endParaRPr lang="en-US" sz="3600" i="1" dirty="0">
              <a:solidFill>
                <a:srgbClr val="FFC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56AAC6-4379-4541-ACD4-E3B3F71018FC}"/>
              </a:ext>
            </a:extLst>
          </p:cNvPr>
          <p:cNvSpPr/>
          <p:nvPr/>
        </p:nvSpPr>
        <p:spPr>
          <a:xfrm>
            <a:off x="4464815" y="5776184"/>
            <a:ext cx="3262367" cy="923330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सती रेवती 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92332F-3A21-4D70-96A4-4CAA8856F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274" y="1245704"/>
            <a:ext cx="9186685" cy="432020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C6CCF4-6F91-4B26-A538-87DA08E45E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607" y="371120"/>
            <a:ext cx="9668785" cy="5300515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15916A-A867-45E1-98F9-09C59B1D39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827" y="371120"/>
            <a:ext cx="9919200" cy="51751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4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8961120" cy="3221983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endParaRPr lang="en-US" sz="3600" i="1" dirty="0">
              <a:solidFill>
                <a:srgbClr val="FFC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56AAC6-4379-4541-ACD4-E3B3F71018FC}"/>
              </a:ext>
            </a:extLst>
          </p:cNvPr>
          <p:cNvSpPr/>
          <p:nvPr/>
        </p:nvSpPr>
        <p:spPr>
          <a:xfrm>
            <a:off x="3607750" y="5763518"/>
            <a:ext cx="4648354" cy="923330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सती अनंगसरा 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92332F-3A21-4D70-96A4-4CAA8856F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274" y="1245704"/>
            <a:ext cx="9186685" cy="432020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C6CCF4-6F91-4B26-A538-87DA08E45E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607" y="371120"/>
            <a:ext cx="9668785" cy="5300515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15916A-A867-45E1-98F9-09C59B1D39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827" y="434068"/>
            <a:ext cx="9959250" cy="51960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DF994-848B-4209-8E10-3755904F62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710" y="371120"/>
            <a:ext cx="9959250" cy="5223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621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D759C-6B9C-4038-8D5D-AA61A02C2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1441769"/>
            <a:ext cx="8961120" cy="3221983"/>
          </a:xfrm>
          <a:gradFill>
            <a:gsLst>
              <a:gs pos="89375">
                <a:srgbClr val="A6DFF5"/>
              </a:gs>
              <a:gs pos="0">
                <a:srgbClr val="FF0000"/>
              </a:gs>
              <a:gs pos="74000">
                <a:schemeClr val="tx2">
                  <a:lumMod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</a:gsLst>
            <a:lin ang="5400000" scaled="1"/>
          </a:gradFill>
          <a:effectLst>
            <a:glow rad="495300">
              <a:schemeClr val="accent5">
                <a:satMod val="175000"/>
                <a:alpha val="57000"/>
              </a:schemeClr>
            </a:glow>
            <a:innerShdw blurRad="63500" dist="50800" dir="18900000">
              <a:schemeClr val="bg2">
                <a:alpha val="50000"/>
              </a:schemeClr>
            </a:innerShdw>
            <a:reflection stA="39000" endPos="19000" dist="533400" dir="5400000" sy="-100000" algn="bl" rotWithShape="0"/>
          </a:effectLst>
        </p:spPr>
        <p:txBody>
          <a:bodyPr/>
          <a:lstStyle/>
          <a:p>
            <a:endParaRPr lang="en-US" sz="3600" i="1" dirty="0">
              <a:solidFill>
                <a:srgbClr val="FFC000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36DB55B-A443-4600-963D-1BBD5D8DB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262" b="24372"/>
          <a:stretch/>
        </p:blipFill>
        <p:spPr>
          <a:xfrm>
            <a:off x="5223764" y="1441769"/>
            <a:ext cx="1778000" cy="132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467881-6E6C-4BDF-901F-E3DA3A4F0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63" y="1111347"/>
            <a:ext cx="1778000" cy="17845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56AAC6-4379-4541-ACD4-E3B3F71018FC}"/>
              </a:ext>
            </a:extLst>
          </p:cNvPr>
          <p:cNvSpPr/>
          <p:nvPr/>
        </p:nvSpPr>
        <p:spPr>
          <a:xfrm>
            <a:off x="3247189" y="5867700"/>
            <a:ext cx="5085676" cy="923330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सती अनन्तमती 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92332F-3A21-4D70-96A4-4CAA8856F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274" y="1245704"/>
            <a:ext cx="9186685" cy="432020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C6CCF4-6F91-4B26-A538-87DA08E45E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607" y="371120"/>
            <a:ext cx="9668785" cy="5300515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15916A-A867-45E1-98F9-09C59B1D39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342" y="312686"/>
            <a:ext cx="10455579" cy="54549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DF994-848B-4209-8E10-3755904F62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398" y="173532"/>
            <a:ext cx="10521258" cy="55179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20ECF5-7781-4750-BFEA-47819C83E5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663" y="338075"/>
            <a:ext cx="10280729" cy="53533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0488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491f98144_0_0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endParaRPr/>
          </a:p>
        </p:txBody>
      </p:sp>
      <p:sp>
        <p:nvSpPr>
          <p:cNvPr id="100" name="Google Shape;100;g9491f98144_0_0"/>
          <p:cNvSpPr txBox="1">
            <a:spLocks noGrp="1"/>
          </p:cNvSpPr>
          <p:nvPr>
            <p:ph type="body" idx="1"/>
          </p:nvPr>
        </p:nvSpPr>
        <p:spPr>
          <a:xfrm>
            <a:off x="1981200" y="1600200"/>
            <a:ext cx="8229600" cy="45261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>
              <a:spcBef>
                <a:spcPts val="360"/>
              </a:spcBef>
              <a:buNone/>
            </a:pPr>
            <a:endParaRPr/>
          </a:p>
        </p:txBody>
      </p:sp>
      <p:pic>
        <p:nvPicPr>
          <p:cNvPr id="101" name="Google Shape;101;g9491f98144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2417" y="6412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4AA399-7B8E-4978-BCB0-33160215493B}"/>
              </a:ext>
            </a:extLst>
          </p:cNvPr>
          <p:cNvSpPr/>
          <p:nvPr/>
        </p:nvSpPr>
        <p:spPr>
          <a:xfrm>
            <a:off x="1586173" y="5374178"/>
            <a:ext cx="7776488" cy="141970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Bottom">
              <a:avLst/>
            </a:prstTxWarp>
            <a:spAutoFit/>
          </a:bodyPr>
          <a:lstStyle/>
          <a:p>
            <a:pPr algn="ctr"/>
            <a:r>
              <a:rPr lang="hi-IN" sz="199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आदर्श नारी की पहचान धैर्य शांति हो जिनकी शान </a:t>
            </a:r>
            <a:endParaRPr lang="en-US" sz="199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73C74B4-111E-4C73-A82F-948AFCD01A99}"/>
              </a:ext>
            </a:extLst>
          </p:cNvPr>
          <p:cNvSpPr/>
          <p:nvPr/>
        </p:nvSpPr>
        <p:spPr>
          <a:xfrm>
            <a:off x="4407617" y="1628156"/>
            <a:ext cx="2133600" cy="22694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EB99DF-DBE6-4C0D-A7EC-B31833A1FAA7}"/>
              </a:ext>
            </a:extLst>
          </p:cNvPr>
          <p:cNvSpPr/>
          <p:nvPr/>
        </p:nvSpPr>
        <p:spPr>
          <a:xfrm>
            <a:off x="4887771" y="1417638"/>
            <a:ext cx="1383712" cy="264687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24148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