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44"/>
  </p:notesMasterIdLst>
  <p:handoutMasterIdLst>
    <p:handoutMasterId r:id="rId45"/>
  </p:handoutMasterIdLst>
  <p:sldIdLst>
    <p:sldId id="494" r:id="rId2"/>
    <p:sldId id="400" r:id="rId3"/>
    <p:sldId id="435" r:id="rId4"/>
    <p:sldId id="401" r:id="rId5"/>
    <p:sldId id="436" r:id="rId6"/>
    <p:sldId id="437" r:id="rId7"/>
    <p:sldId id="438" r:id="rId8"/>
    <p:sldId id="439" r:id="rId9"/>
    <p:sldId id="449" r:id="rId10"/>
    <p:sldId id="450" r:id="rId11"/>
    <p:sldId id="451" r:id="rId12"/>
    <p:sldId id="452" r:id="rId13"/>
    <p:sldId id="453" r:id="rId14"/>
    <p:sldId id="454" r:id="rId15"/>
    <p:sldId id="456" r:id="rId16"/>
    <p:sldId id="457" r:id="rId17"/>
    <p:sldId id="455" r:id="rId18"/>
    <p:sldId id="458" r:id="rId19"/>
    <p:sldId id="461" r:id="rId20"/>
    <p:sldId id="462" r:id="rId21"/>
    <p:sldId id="463" r:id="rId22"/>
    <p:sldId id="464" r:id="rId23"/>
    <p:sldId id="465" r:id="rId24"/>
    <p:sldId id="466" r:id="rId25"/>
    <p:sldId id="467" r:id="rId26"/>
    <p:sldId id="468" r:id="rId27"/>
    <p:sldId id="469" r:id="rId28"/>
    <p:sldId id="471" r:id="rId29"/>
    <p:sldId id="470" r:id="rId30"/>
    <p:sldId id="481" r:id="rId31"/>
    <p:sldId id="487" r:id="rId32"/>
    <p:sldId id="488" r:id="rId33"/>
    <p:sldId id="489" r:id="rId34"/>
    <p:sldId id="490" r:id="rId35"/>
    <p:sldId id="491" r:id="rId36"/>
    <p:sldId id="472" r:id="rId37"/>
    <p:sldId id="473" r:id="rId38"/>
    <p:sldId id="475" r:id="rId39"/>
    <p:sldId id="476" r:id="rId40"/>
    <p:sldId id="477" r:id="rId41"/>
    <p:sldId id="480" r:id="rId42"/>
    <p:sldId id="492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1605"/>
    <a:srgbClr val="8C1A07"/>
    <a:srgbClr val="FFB100"/>
    <a:srgbClr val="FFF32B"/>
    <a:srgbClr val="A50021"/>
    <a:srgbClr val="807B14"/>
    <a:srgbClr val="FF6600"/>
    <a:srgbClr val="8D3389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56" autoAdjust="0"/>
    <p:restoredTop sz="94660"/>
  </p:normalViewPr>
  <p:slideViewPr>
    <p:cSldViewPr snapToGrid="0">
      <p:cViewPr varScale="1">
        <p:scale>
          <a:sx n="68" d="100"/>
          <a:sy n="68" d="100"/>
        </p:scale>
        <p:origin x="59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53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8EAAD-1616-47B3-A98B-35D6BE46308B}" type="datetimeFigureOut">
              <a:rPr lang="en-IN" smtClean="0"/>
              <a:pPr/>
              <a:t>18-04-2021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15A24C-2ED5-4DB1-AC15-5F263785811C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493191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6C825-6C71-4092-ABED-EC58540A0A71}" type="datetimeFigureOut">
              <a:rPr lang="en-IN" smtClean="0"/>
              <a:pPr/>
              <a:t>18-04-2021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EFE004-8EBF-4859-88A6-CFC1BA93FCD3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275367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F8985953-0AF5-4A94-876B-B1E6B617BFDA}" type="datetime1">
              <a:rPr lang="en-IN" smtClean="0"/>
              <a:t>18-04-2021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2248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5D96C-76AC-4EBB-88D6-CAC6CD6D1B04}" type="datetime1">
              <a:rPr lang="en-IN" smtClean="0"/>
              <a:t>18-04-2021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6884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5D53E-3AA4-479E-84C2-1BFBD558E10C}" type="datetime1">
              <a:rPr lang="en-IN" smtClean="0"/>
              <a:t>18-04-2021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8009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D292D-235F-4239-98CB-FE34C9F4A776}" type="datetime1">
              <a:rPr lang="en-IN" smtClean="0"/>
              <a:t>18-04-2021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2010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1F2BC5-BC07-4CD6-99C9-A9B54508ED02}" type="datetime1">
              <a:rPr lang="en-IN" smtClean="0"/>
              <a:t>18-04-2021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104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5B15D-5397-46AF-BEBF-E467E6A44E90}" type="datetime1">
              <a:rPr lang="en-IN" smtClean="0"/>
              <a:t>18-04-2021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4107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FBA03-E178-4068-ADE7-4F7DB7B8D881}" type="datetime1">
              <a:rPr lang="en-IN" smtClean="0"/>
              <a:t>18-04-2021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2532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C0F2D-3E5C-4CE9-914F-7F9FE227EF75}" type="datetime1">
              <a:rPr lang="en-IN" smtClean="0"/>
              <a:t>18-04-2021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8327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CE784-85E7-4184-8429-0335AEB6487F}" type="datetime1">
              <a:rPr lang="en-IN" smtClean="0"/>
              <a:t>18-04-2021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3080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69BE0-98F5-4391-AF4A-C99CD49FD5A4}" type="datetime1">
              <a:rPr lang="en-IN" smtClean="0"/>
              <a:t>18-04-2021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909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E07C-12FC-4065-9ECA-FE0D13816532}" type="datetime1">
              <a:rPr lang="en-IN" smtClean="0"/>
              <a:t>18-04-2021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3708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9ED9-5EB4-4886-8F18-F25DCE2EFACC}" type="datetime1">
              <a:rPr lang="en-IN" smtClean="0"/>
              <a:t>18-04-2021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086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E4DF6-CFB4-4020-96B4-0D33B6B83275}" type="datetime1">
              <a:rPr lang="en-IN" smtClean="0"/>
              <a:t>18-04-2021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4970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1FDC-D7A9-4811-9428-DB6E1AAF684D}" type="datetime1">
              <a:rPr lang="en-IN" smtClean="0"/>
              <a:t>18-04-2021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2859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36033-0E40-499E-82F0-904FC5B74C23}" type="datetime1">
              <a:rPr lang="en-IN" smtClean="0"/>
              <a:t>18-04-2021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9422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567E5-BD9B-407C-A898-D17D9A4FED49}" type="datetime1">
              <a:rPr lang="en-IN" smtClean="0"/>
              <a:t>18-04-2021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4645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0D6A3-8459-495C-B820-6EF9E3376F1C}" type="datetime1">
              <a:rPr lang="en-IN" smtClean="0"/>
              <a:t>18-04-2021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9825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hi-IN"/>
              <a:t>यंग जैन स्टडी ग्रुप, इंदौर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52A61D7-10EB-4AC4-B09E-239E4B523733}" type="datetime1">
              <a:rPr lang="en-IN" smtClean="0"/>
              <a:t>18-04-2021</a:t>
            </a:fld>
            <a:endParaRPr lang="en-IN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50E39307-A7F0-4734-A6E9-6BB9D3571F7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686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jsg.in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DA1809E-C31F-4A31-9919-D60E84B9597A}"/>
              </a:ext>
            </a:extLst>
          </p:cNvPr>
          <p:cNvSpPr txBox="1">
            <a:spLocks/>
          </p:cNvSpPr>
          <p:nvPr/>
        </p:nvSpPr>
        <p:spPr>
          <a:xfrm>
            <a:off x="1390261" y="990838"/>
            <a:ext cx="8929395" cy="7655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6600" b="1" i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IN" dirty="0"/>
              <a:t>“</a:t>
            </a:r>
            <a:r>
              <a:rPr lang="hi-IN" dirty="0"/>
              <a:t>माँ जिनवाणी बसो हृदय में</a:t>
            </a:r>
            <a:r>
              <a:rPr lang="en-IN" dirty="0"/>
              <a:t>”</a:t>
            </a:r>
            <a:r>
              <a:rPr lang="hi-IN" dirty="0"/>
              <a:t> </a:t>
            </a:r>
            <a:endParaRPr lang="en-IN" dirty="0"/>
          </a:p>
        </p:txBody>
      </p:sp>
      <p:pic>
        <p:nvPicPr>
          <p:cNvPr id="7" name="Picture 6" descr="A picture containing lamp&#10;&#10;Description automatically generated">
            <a:extLst>
              <a:ext uri="{FF2B5EF4-FFF2-40B4-BE49-F238E27FC236}">
                <a16:creationId xmlns:a16="http://schemas.microsoft.com/office/drawing/2014/main" id="{0B416A48-C0A7-49BD-BD23-AD16676EC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000"/>
                    </a14:imgEffect>
                    <a14:imgEffect>
                      <a14:saturation sat="123000"/>
                    </a14:imgEffect>
                    <a14:imgEffect>
                      <a14:brightnessContrast bright="5000"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916" y="1756404"/>
            <a:ext cx="5021211" cy="28839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41D80B-F148-44E2-ACDC-81793BD79925}"/>
              </a:ext>
            </a:extLst>
          </p:cNvPr>
          <p:cNvSpPr txBox="1"/>
          <p:nvPr/>
        </p:nvSpPr>
        <p:spPr>
          <a:xfrm>
            <a:off x="3184417" y="4553831"/>
            <a:ext cx="61302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3600" b="1" dirty="0">
                <a:latin typeface="Aparajita" panose="02020603050405020304" pitchFamily="18" charset="0"/>
                <a:cs typeface="Aparajita" panose="02020603050405020304" pitchFamily="18" charset="0"/>
              </a:rPr>
              <a:t>YJSG - </a:t>
            </a:r>
            <a:r>
              <a:rPr lang="en-IN" sz="3600" b="1" dirty="0" err="1">
                <a:latin typeface="Aparajita" panose="02020603050405020304" pitchFamily="18" charset="0"/>
                <a:cs typeface="Aparajita" panose="02020603050405020304" pitchFamily="18" charset="0"/>
              </a:rPr>
              <a:t>दस</a:t>
            </a:r>
            <a:r>
              <a:rPr lang="en-IN" sz="3600" b="1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IN" sz="3600" b="1" dirty="0" err="1">
                <a:latin typeface="Aparajita" panose="02020603050405020304" pitchFamily="18" charset="0"/>
                <a:cs typeface="Aparajita" panose="02020603050405020304" pitchFamily="18" charset="0"/>
              </a:rPr>
              <a:t>लक्षण</a:t>
            </a:r>
            <a:r>
              <a:rPr lang="en-IN" sz="3600" b="1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IN" sz="3600" b="1" dirty="0" err="1">
                <a:latin typeface="Aparajita" panose="02020603050405020304" pitchFamily="18" charset="0"/>
                <a:cs typeface="Aparajita" panose="02020603050405020304" pitchFamily="18" charset="0"/>
              </a:rPr>
              <a:t>पर्व</a:t>
            </a:r>
            <a:endParaRPr lang="en-IN" sz="3600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BC31183-EF88-4780-A4FF-14932180E9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936" y="4542944"/>
            <a:ext cx="552271" cy="5522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C0FEC7-5EB0-48ED-8527-2375198E2C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7876" y="4542945"/>
            <a:ext cx="552271" cy="5522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A204F6C-2044-4665-9E3F-66FD7AE0EB83}"/>
              </a:ext>
            </a:extLst>
          </p:cNvPr>
          <p:cNvSpPr txBox="1"/>
          <p:nvPr/>
        </p:nvSpPr>
        <p:spPr>
          <a:xfrm>
            <a:off x="3184417" y="5379721"/>
            <a:ext cx="61302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3200" dirty="0" err="1">
                <a:latin typeface="Aparajita" panose="02020603050405020304" pitchFamily="18" charset="0"/>
                <a:cs typeface="Aparajita" panose="02020603050405020304" pitchFamily="18" charset="0"/>
              </a:rPr>
              <a:t>धार्मिक</a:t>
            </a:r>
            <a:r>
              <a:rPr lang="en-IN" sz="3200" dirty="0"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en-IN" sz="3200" dirty="0" err="1">
                <a:latin typeface="Aparajita" panose="02020603050405020304" pitchFamily="18" charset="0"/>
                <a:cs typeface="Aparajita" panose="02020603050405020304" pitchFamily="18" charset="0"/>
              </a:rPr>
              <a:t>प्रतियोगिता</a:t>
            </a:r>
            <a:r>
              <a:rPr lang="en-IN" sz="3200" dirty="0">
                <a:latin typeface="Aparajita" panose="02020603050405020304" pitchFamily="18" charset="0"/>
                <a:cs typeface="Aparajita" panose="02020603050405020304" pitchFamily="18" charset="0"/>
              </a:rPr>
              <a:t> – 29/08/2020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EF36E2-E18E-4D3C-9C54-E696F51442B9}"/>
              </a:ext>
            </a:extLst>
          </p:cNvPr>
          <p:cNvSpPr txBox="1"/>
          <p:nvPr/>
        </p:nvSpPr>
        <p:spPr>
          <a:xfrm>
            <a:off x="4221207" y="6144055"/>
            <a:ext cx="4484677" cy="461665"/>
          </a:xfrm>
          <a:prstGeom prst="rect">
            <a:avLst/>
          </a:prstGeom>
          <a:solidFill>
            <a:srgbClr val="831605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hi-IN" sz="2400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आयोजक</a:t>
            </a:r>
            <a:r>
              <a:rPr lang="en-IN" sz="2400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: </a:t>
            </a:r>
            <a:r>
              <a:rPr lang="hi-IN" sz="2400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अर्चेश पाटोदी, इंदौर </a:t>
            </a:r>
            <a:endParaRPr lang="en-IN" sz="2400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63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22" y="947920"/>
            <a:ext cx="11206066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इष्टोपदेश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DEBFDF5-4C1F-42A1-B8E4-FBD223450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39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60" y="947920"/>
            <a:ext cx="11196735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परीक्षामुख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FDDB51A-A4F8-490E-9685-C54D1CCD3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89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47920"/>
            <a:ext cx="11243388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गोम्मटसार</a:t>
            </a:r>
            <a:r>
              <a:rPr lang="en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कर्मकाण्ड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06E4BAC-13F4-4B66-AD2B-50A767851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74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947920"/>
            <a:ext cx="11224726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परमात्म प्रकाश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41E5445-E0C5-470C-9C46-2E5E31DB72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870" y="947920"/>
            <a:ext cx="11262048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पद्म्नंदी पञ्चविंशतिका 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B0C3B21-EEB1-48C8-961E-7AF69D933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045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539" y="947920"/>
            <a:ext cx="11262049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चौबीस तीर्थंकर महापुरण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60005F8-33B9-4FE7-87DD-3FCBA2241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98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61" y="947920"/>
            <a:ext cx="11243387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लघु तत्वस्फोट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623EAE8-A41A-4551-94C6-12F5E289D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78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61" y="947920"/>
            <a:ext cx="11243387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नाटक समयसार  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CC88F21-BEC1-47D4-ABFA-F325B3C0C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51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22" y="947920"/>
            <a:ext cx="11206066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Round – 0</a:t>
            </a:r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3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59439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मंगलाचरण  पह्चानियें  </a:t>
            </a:r>
            <a:endParaRPr lang="en-IN" sz="88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1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898" y="3868866"/>
            <a:ext cx="9498563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एस सुरासुरमणुसिंद, वंदिदंधोदघाइकम्ममलं |</a:t>
            </a:r>
            <a:b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पणमामि वद्धमाणं, तित्थं धम्मस्स कत्तारं || १ || </a:t>
            </a:r>
            <a:endParaRPr lang="en-IN" sz="6600" b="1" dirty="0">
              <a:solidFill>
                <a:schemeClr val="tx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D31C6EA-D7E9-41ED-B46D-146F9E71ED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3350" y="1044774"/>
            <a:ext cx="12192000" cy="59439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मंगलाचरण  पह्चानियें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947920"/>
            <a:ext cx="11196735" cy="728480"/>
          </a:xfrm>
        </p:spPr>
        <p:txBody>
          <a:bodyPr/>
          <a:lstStyle/>
          <a:p>
            <a:pPr algn="ctr"/>
            <a:r>
              <a:rPr lang="en-I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Round - 01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516" y="3557723"/>
            <a:ext cx="10131425" cy="6138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i-IN" sz="8800" b="1" dirty="0">
                <a:latin typeface="Aparajita" panose="02020603050405020304" pitchFamily="18" charset="0"/>
                <a:cs typeface="Aparajita" panose="02020603050405020304" pitchFamily="18" charset="0"/>
              </a:rPr>
              <a:t>अनुयोग पह्चानियें  </a:t>
            </a:r>
            <a:endParaRPr lang="en-IN" sz="8800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25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6674" y="4201886"/>
            <a:ext cx="12191999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तीन भुवन में सार</a:t>
            </a:r>
            <a:r>
              <a:rPr lang="en-US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वीतराग विज्ञानता</a:t>
            </a:r>
            <a:r>
              <a:rPr lang="en-US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|</a:t>
            </a: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b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शिवस्वरूप शिवकार</a:t>
            </a:r>
            <a:r>
              <a:rPr lang="en-US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,</a:t>
            </a: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नमहु त्रियोग सम्हारिके </a:t>
            </a:r>
            <a:r>
              <a:rPr lang="en-US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||</a:t>
            </a:r>
            <a:endParaRPr lang="en-IN" sz="6600" b="1" dirty="0">
              <a:solidFill>
                <a:schemeClr val="tx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4" name="Picture 3" descr="logo_yjs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B60E65F-1E81-44A2-831E-41E1350E2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3350" y="1044774"/>
            <a:ext cx="12192000" cy="59439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मंगलाचरण  पह्चानियें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921968"/>
            <a:ext cx="12192000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नमः श्री वर्धमानाय, निर्धूत कलिलात्मने | </a:t>
            </a:r>
            <a:b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6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सालोकानां त्रिलोकानां, यद्विद्या दर्पणायते || </a:t>
            </a:r>
            <a:endParaRPr lang="en-IN" sz="6600" b="1" dirty="0">
              <a:solidFill>
                <a:schemeClr val="tx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8396115-6AD0-4876-A020-8F78A2CBF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3350" y="1044774"/>
            <a:ext cx="12192000" cy="59439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मंगलाचरण  पह्चानियें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51380"/>
            <a:ext cx="12191999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0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णमो अरिहंताणं णमो सिद्धाणं णमो आयरियाणं</a:t>
            </a:r>
            <a:br>
              <a:rPr lang="hi-IN" sz="60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60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णमो उवज्झायाणं णमो लोए सव्वसाहूणं ||  </a:t>
            </a:r>
            <a:endParaRPr lang="en-IN" sz="6000" b="1" dirty="0">
              <a:solidFill>
                <a:schemeClr val="tx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E323EE5-14C8-48DD-B916-79495EEAF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3350" y="1044774"/>
            <a:ext cx="12192000" cy="59439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मंगलाचरण  पह्चानियें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6674" y="3823499"/>
            <a:ext cx="12191999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मंगलमय मंगलकरण, वीतराग-विज्ञान |</a:t>
            </a:r>
            <a:b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नमो ताहि जातें भये, अरहंतादि महान || १ ||</a:t>
            </a:r>
            <a:b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करिमंगल करिहों महा, ग्रन्थकरण को काज |</a:t>
            </a:r>
            <a:b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54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जातें मिलें समाज सब, पावे निजपद राज || २ ||   </a:t>
            </a:r>
            <a:endParaRPr lang="en-IN" sz="5400" b="1" dirty="0">
              <a:solidFill>
                <a:schemeClr val="tx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6A2CE53-2460-46A8-8ABC-A57397E9F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33350" y="1044774"/>
            <a:ext cx="12192000" cy="59439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मंगलाचरण  पह्चानियें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84" y="947920"/>
            <a:ext cx="11168743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en-IN" sz="66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Round – 0</a:t>
            </a:r>
            <a:r>
              <a:rPr lang="hi-IN" sz="66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4 </a:t>
            </a:r>
            <a:endParaRPr lang="en-IN" sz="66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2" y="3738684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ग्रन्थ की </a:t>
            </a: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विषयवस्तु पहचनियें </a:t>
            </a:r>
            <a:endParaRPr lang="en-IN" sz="9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1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531" y="609600"/>
            <a:ext cx="11243387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6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राम का वनवास  </a:t>
            </a:r>
            <a:endParaRPr lang="en-IN" sz="66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EC9E81F-02B1-41C0-8953-FCF54B663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2" y="3738684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ग्रन्थ की </a:t>
            </a: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विषयवस्तु पहचनियें </a:t>
            </a:r>
            <a:endParaRPr lang="en-IN" sz="9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61" y="609600"/>
            <a:ext cx="11224727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47 शक्तियां 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0D148FE-1928-4DEE-AE78-99DA13AA13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2" y="3738684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ग्रन्थ की </a:t>
            </a: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विषयवस्तु पहचनियें </a:t>
            </a:r>
            <a:endParaRPr lang="en-IN" sz="9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531" y="609600"/>
            <a:ext cx="11215396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द्वारिका दहन 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BDBFD16-4EC0-4F53-9EB1-D34884DCE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2" y="3738684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ग्रन्थ की </a:t>
            </a: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विषयवस्तु पहचनियें </a:t>
            </a:r>
            <a:endParaRPr lang="en-IN" sz="9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1" y="609600"/>
            <a:ext cx="11206065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तत्वार्थ श्रद्धानं सम्यग्दर्शनं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5637D71-B99A-4B66-A006-8A46B43C3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2" y="3738684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ग्रन्थ की </a:t>
            </a: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विषयवस्तु पहचनियें </a:t>
            </a:r>
            <a:endParaRPr lang="en-IN" sz="9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609600"/>
            <a:ext cx="11215396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आटे के मुर्गे की कहानी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E8D693A-9F23-49F4-982B-89AFF889D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32" y="3738684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ग्रन्थ की </a:t>
            </a:r>
            <a:r>
              <a:rPr lang="hi-IN" sz="96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विषयवस्तु पहचनियें </a:t>
            </a:r>
            <a:endParaRPr lang="en-IN" sz="96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947920"/>
            <a:ext cx="11224726" cy="728480"/>
          </a:xfrm>
        </p:spPr>
        <p:txBody>
          <a:bodyPr>
            <a:noAutofit/>
          </a:bodyPr>
          <a:lstStyle/>
          <a:p>
            <a:pPr algn="ctr"/>
            <a:r>
              <a:rPr lang="hi-IN" sz="66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आत्मानुशासन  </a:t>
            </a:r>
            <a:endParaRPr lang="en-IN" sz="66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0A6833C-EC75-4212-B7E4-B52C2E838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16" y="3557723"/>
            <a:ext cx="10131425" cy="6138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i-IN" sz="8800" b="1" dirty="0">
                <a:latin typeface="Aparajita" panose="02020603050405020304" pitchFamily="18" charset="0"/>
                <a:cs typeface="Aparajita" panose="02020603050405020304" pitchFamily="18" charset="0"/>
              </a:rPr>
              <a:t>अनुयोग पह्चानियें  </a:t>
            </a:r>
            <a:endParaRPr lang="en-IN" sz="8800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87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Round – 0</a:t>
            </a:r>
            <a:r>
              <a:rPr lang="hi-I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endParaRPr lang="en-I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170" y="3940278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 ग्रन्थ की टीका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1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92" y="609600"/>
            <a:ext cx="11187404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गोम्मटसार</a:t>
            </a:r>
            <a:r>
              <a:rPr lang="en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 </a:t>
            </a:r>
            <a:r>
              <a:rPr lang="hi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जीवकाण्ड (पं. टोडरमल जी)</a:t>
            </a:r>
            <a:endParaRPr lang="en-IN" sz="6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79C6D7D-05C3-4EEB-8E4B-C1500054C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170" y="3940278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 ग्रन्थ की टीका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628" y="618931"/>
            <a:ext cx="11168743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समयसार (आ. अमृतचन्द्र देव) 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E6BD749-46F7-4268-BC57-536F18CC2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170" y="3940278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 ग्रन्थ की टीका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09600"/>
            <a:ext cx="11206065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तत्वार्थ सूत्र (आ. पूज्यपाद देव) 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799B91-F601-4448-8AE5-445076B5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170" y="3940278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 ग्रन्थ की टीका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22" y="618931"/>
            <a:ext cx="11252719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नियमसार (आ. पद्म्प्रभमलधारी देव) 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50A84B8-39C5-4EBF-A7F7-2507C9777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170" y="3940278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 ग्रन्थ की टीका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522" y="609600"/>
            <a:ext cx="11187405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तत्वार्थ सूत्र – मंगलाचरण </a:t>
            </a:r>
            <a:br>
              <a:rPr lang="en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</a:br>
            <a:r>
              <a:rPr lang="hi-IN" sz="6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(आ. समन्तभद्र स्वामी) </a:t>
            </a:r>
            <a:endParaRPr lang="en-IN" sz="6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1917C92-E2E1-4149-918C-F3FE3B24D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2511" y="4178241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 ग्रन्थ की टीका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en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Round – 0</a:t>
            </a:r>
            <a:r>
              <a:rPr lang="hi-IN" sz="80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6 </a:t>
            </a:r>
            <a:endParaRPr lang="en-IN" sz="80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219" y="3551503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संख्या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17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869" y="609600"/>
            <a:ext cx="11262049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समयसार में कितनी गाथाएं  हैं?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3E9A314-E7DC-459A-A807-71D9FA5E5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219" y="3551503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संख्या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531" y="609600"/>
            <a:ext cx="11234057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छहढाला में कितनी ढाल हैं?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483429B-29E7-4D4B-A77A-34BE69598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219" y="3551503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संख्या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869" y="609600"/>
            <a:ext cx="11271380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तत्वार्थ सूत्र में कितने सूत्र हैं?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F701031-5C24-451B-84F1-2A999DDC8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219" y="3551503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संख्या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53" y="947920"/>
            <a:ext cx="11187403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द्रव्य संग्रह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AF60B31-C6EA-4D72-B837-B7504F6E0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516" y="3557723"/>
            <a:ext cx="10131425" cy="6138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i-IN" sz="8800" b="1" dirty="0">
                <a:latin typeface="Aparajita" panose="02020603050405020304" pitchFamily="18" charset="0"/>
                <a:cs typeface="Aparajita" panose="02020603050405020304" pitchFamily="18" charset="0"/>
              </a:rPr>
              <a:t>अनुयोग पह्चानियें  </a:t>
            </a:r>
            <a:endParaRPr lang="en-IN" sz="8800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934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131" y="572277"/>
            <a:ext cx="11168743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षट्खण्डागम में कितने खण्ड हैं?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370C74C-8D84-4F90-B50C-C604C91EB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219" y="3551503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संख्या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207" y="590939"/>
            <a:ext cx="11168743" cy="145626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buClr>
                <a:schemeClr val="accent1"/>
              </a:buClr>
              <a:buSzPct val="80000"/>
              <a:buFont typeface="Wingdings 3" charset="2"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भक्तामर स्तोत्र में कितने काव्य हैं?</a:t>
            </a:r>
            <a:endParaRPr lang="en-IN" sz="72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8" name="Picture 7" descr="logo_yjs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1B3C80B-CFE1-48A4-9871-8315725EA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219" y="3551503"/>
            <a:ext cx="10131425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11500" b="1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संख्या बताइयें  </a:t>
            </a:r>
            <a:endParaRPr lang="en-IN" sz="11500" b="1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94466"/>
            <a:ext cx="12192000" cy="770707"/>
          </a:xfrm>
        </p:spPr>
        <p:txBody>
          <a:bodyPr>
            <a:noAutofit/>
          </a:bodyPr>
          <a:lstStyle/>
          <a:p>
            <a:pPr algn="ctr"/>
            <a:r>
              <a:rPr lang="en-US" sz="5400" u="sng" dirty="0">
                <a:solidFill>
                  <a:schemeClr val="tx1"/>
                </a:solidFill>
                <a:latin typeface="Vijaya" panose="02020604020202020204" pitchFamily="18" charset="0"/>
                <a:cs typeface="Vijaya" panose="02020604020202020204" pitchFamily="18" charset="0"/>
              </a:rPr>
              <a:t>Follow </a:t>
            </a:r>
            <a:r>
              <a:rPr lang="en-US" sz="5400" b="1" u="sng" dirty="0">
                <a:solidFill>
                  <a:schemeClr val="tx1"/>
                </a:solidFill>
                <a:latin typeface="Vijaya" panose="02020604020202020204" pitchFamily="18" charset="0"/>
                <a:cs typeface="Vijaya" panose="02020604020202020204" pitchFamily="18" charset="0"/>
              </a:rPr>
              <a:t>YJSG</a:t>
            </a:r>
            <a:r>
              <a:rPr lang="en-US" sz="5400" u="sng" dirty="0">
                <a:solidFill>
                  <a:schemeClr val="tx1"/>
                </a:solidFill>
                <a:latin typeface="Vijaya" panose="02020604020202020204" pitchFamily="18" charset="0"/>
                <a:cs typeface="Vijaya" panose="02020604020202020204" pitchFamily="18" charset="0"/>
              </a:rPr>
              <a:t> on social media:</a:t>
            </a:r>
            <a:br>
              <a:rPr lang="en-US" sz="5400" dirty="0">
                <a:solidFill>
                  <a:schemeClr val="tx1"/>
                </a:solidFill>
                <a:latin typeface="Vijaya" panose="02020604020202020204" pitchFamily="18" charset="0"/>
                <a:cs typeface="Vijaya" panose="02020604020202020204" pitchFamily="18" charset="0"/>
              </a:rPr>
            </a:br>
            <a:br>
              <a:rPr lang="en-US" sz="5400" dirty="0">
                <a:solidFill>
                  <a:schemeClr val="tx1"/>
                </a:solidFill>
                <a:latin typeface="Vijaya" panose="02020604020202020204" pitchFamily="18" charset="0"/>
                <a:cs typeface="Vijaya" panose="02020604020202020204" pitchFamily="18" charset="0"/>
              </a:rPr>
            </a:br>
            <a:endParaRPr lang="en-US" sz="4000" dirty="0">
              <a:solidFill>
                <a:schemeClr val="tx1"/>
              </a:solidFill>
              <a:latin typeface="Vijaya" panose="02020604020202020204" pitchFamily="18" charset="0"/>
              <a:cs typeface="Vijaya" panose="02020604020202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863" y="222069"/>
            <a:ext cx="10131425" cy="218585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7200" b="1" dirty="0">
                <a:solidFill>
                  <a:schemeClr val="bg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धन्यवाद </a:t>
            </a:r>
            <a:endParaRPr lang="en-US" sz="7200" b="1" dirty="0">
              <a:solidFill>
                <a:schemeClr val="bg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pic>
        <p:nvPicPr>
          <p:cNvPr id="5" name="Picture 4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51314" y="3879669"/>
            <a:ext cx="796834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Official website – 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www.yjsg.in</a:t>
            </a: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YouTube – </a:t>
            </a:r>
            <a:r>
              <a:rPr lang="en-US" sz="3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JainLectures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Telegram – @yjsg</a:t>
            </a:r>
          </a:p>
          <a:p>
            <a:pPr algn="ctr"/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Facebook –  @yjsg </a:t>
            </a:r>
            <a:b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Instagram – @young_jain_study_group</a:t>
            </a:r>
            <a:endParaRPr lang="en-US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532" y="947920"/>
            <a:ext cx="11196734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लब्धिसार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48C8DC2-DA03-41A9-8D70-049B802C0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449" y="3656197"/>
            <a:ext cx="10131425" cy="6138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i-IN" sz="8800" b="1" dirty="0">
                <a:latin typeface="Aparajita" panose="02020603050405020304" pitchFamily="18" charset="0"/>
                <a:cs typeface="Aparajita" panose="02020603050405020304" pitchFamily="18" charset="0"/>
              </a:rPr>
              <a:t>अनुयोग पह्चानियें  </a:t>
            </a:r>
            <a:endParaRPr lang="en-IN" sz="8800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3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861" y="947920"/>
            <a:ext cx="11234057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उत्तर पुराण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B471B4F-66B6-497B-A3B6-87EA76B5C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2449" y="3656197"/>
            <a:ext cx="10131425" cy="61389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i-IN" sz="8800" b="1" dirty="0">
                <a:latin typeface="Aparajita" panose="02020603050405020304" pitchFamily="18" charset="0"/>
                <a:cs typeface="Aparajita" panose="02020603050405020304" pitchFamily="18" charset="0"/>
              </a:rPr>
              <a:t>अनुयोग पह्चानियें  </a:t>
            </a:r>
            <a:endParaRPr lang="en-IN" sz="8800" b="1" dirty="0"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8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Round – 0</a:t>
            </a:r>
            <a:r>
              <a:rPr lang="hi-I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en-IN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  <p:pic>
        <p:nvPicPr>
          <p:cNvPr id="6" name="Picture 5" descr="logo_yjs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3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53" y="947920"/>
            <a:ext cx="11196735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ज्ञानार्णव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446007-C096-4AA2-9373-1F3322574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2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870" y="947920"/>
            <a:ext cx="11262048" cy="72848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i-IN" sz="8800" b="1" dirty="0">
                <a:solidFill>
                  <a:schemeClr val="bg1"/>
                </a:solidFill>
                <a:latin typeface="Aparajita" panose="02020603050405020304" pitchFamily="18" charset="0"/>
                <a:cs typeface="Aparajita" panose="02020603050405020304" pitchFamily="18" charset="0"/>
              </a:rPr>
              <a:t>पंचास्तिकाय     </a:t>
            </a:r>
            <a:endParaRPr lang="en-IN" sz="8800" b="1" dirty="0">
              <a:solidFill>
                <a:schemeClr val="bg1"/>
              </a:solidFill>
              <a:latin typeface="Aparajita" panose="02020603050405020304" pitchFamily="18" charset="0"/>
              <a:cs typeface="Aparajita" panose="02020603050405020304" pitchFamily="18" charset="0"/>
            </a:endParaRPr>
          </a:p>
        </p:txBody>
      </p:sp>
      <p:pic>
        <p:nvPicPr>
          <p:cNvPr id="6" name="Clapp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2058650" y="6724650"/>
            <a:ext cx="133350" cy="133350"/>
          </a:xfrm>
          <a:prstGeom prst="rect">
            <a:avLst/>
          </a:prstGeom>
        </p:spPr>
      </p:pic>
      <p:pic>
        <p:nvPicPr>
          <p:cNvPr id="7" name="Picture 6" descr="logo_yjs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03874" y="1"/>
            <a:ext cx="788126" cy="78812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9A2B515-BA38-4432-9EFC-563C84B4F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464417"/>
            <a:ext cx="12192000" cy="61389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buNone/>
            </a:pPr>
            <a:r>
              <a:rPr lang="hi-IN" sz="9600" b="1" u="sng" dirty="0">
                <a:solidFill>
                  <a:schemeClr val="tx1"/>
                </a:solidFill>
                <a:latin typeface="Aparajita" panose="02020603050405020304" pitchFamily="18" charset="0"/>
                <a:ea typeface="+mj-ea"/>
                <a:cs typeface="Aparajita" panose="02020603050405020304" pitchFamily="18" charset="0"/>
              </a:rPr>
              <a:t>रचयिता पह्चानियें  </a:t>
            </a:r>
            <a:endParaRPr lang="en-IN" sz="9600" b="1" u="sng" dirty="0">
              <a:solidFill>
                <a:schemeClr val="tx1"/>
              </a:solidFill>
              <a:latin typeface="Aparajita" panose="02020603050405020304" pitchFamily="18" charset="0"/>
              <a:ea typeface="+mj-ea"/>
              <a:cs typeface="Aparajita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2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5758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6931</TotalTime>
  <Words>402</Words>
  <Application>Microsoft Office PowerPoint</Application>
  <PresentationFormat>Widescreen</PresentationFormat>
  <Paragraphs>89</Paragraphs>
  <Slides>42</Slides>
  <Notes>0</Notes>
  <HiddenSlides>0</HiddenSlides>
  <MMClips>34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Aparajita</vt:lpstr>
      <vt:lpstr>Arial</vt:lpstr>
      <vt:lpstr>Calibri</vt:lpstr>
      <vt:lpstr>Century Gothic</vt:lpstr>
      <vt:lpstr>Times New Roman</vt:lpstr>
      <vt:lpstr>Vijaya</vt:lpstr>
      <vt:lpstr>Wingdings 3</vt:lpstr>
      <vt:lpstr>Ion Boardroom</vt:lpstr>
      <vt:lpstr>PowerPoint Presentation</vt:lpstr>
      <vt:lpstr>Round - 01</vt:lpstr>
      <vt:lpstr>आत्मानुशासन  </vt:lpstr>
      <vt:lpstr>द्रव्य संग्रह  </vt:lpstr>
      <vt:lpstr>लब्धिसार</vt:lpstr>
      <vt:lpstr>उत्तर पुराण   </vt:lpstr>
      <vt:lpstr>Round – 02 </vt:lpstr>
      <vt:lpstr>ज्ञानार्णव     </vt:lpstr>
      <vt:lpstr>पंचास्तिकाय     </vt:lpstr>
      <vt:lpstr>इष्टोपदेश     </vt:lpstr>
      <vt:lpstr>परीक्षामुख</vt:lpstr>
      <vt:lpstr>गोम्मटसार कर्मकाण्ड     </vt:lpstr>
      <vt:lpstr>परमात्म प्रकाश  </vt:lpstr>
      <vt:lpstr>पद्म्नंदी पञ्चविंशतिका      </vt:lpstr>
      <vt:lpstr>चौबीस तीर्थंकर महापुरण     </vt:lpstr>
      <vt:lpstr>लघु तत्वस्फोट     </vt:lpstr>
      <vt:lpstr>नाटक समयसार       </vt:lpstr>
      <vt:lpstr>Round – 03 </vt:lpstr>
      <vt:lpstr>एस सुरासुरमणुसिंद, वंदिदंधोदघाइकम्ममलं | पणमामि वद्धमाणं, तित्थं धम्मस्स कत्तारं || १ || </vt:lpstr>
      <vt:lpstr>तीन भुवन में सार, वीतराग विज्ञानता |  शिवस्वरूप शिवकार, नमहु त्रियोग सम्हारिके ||</vt:lpstr>
      <vt:lpstr>नमः श्री वर्धमानाय, निर्धूत कलिलात्मने |  सालोकानां त्रिलोकानां, यद्विद्या दर्पणायते || </vt:lpstr>
      <vt:lpstr>णमो अरिहंताणं णमो सिद्धाणं णमो आयरियाणं  णमो उवज्झायाणं णमो लोए सव्वसाहूणं ||  </vt:lpstr>
      <vt:lpstr>मंगलमय मंगलकरण, वीतराग-विज्ञान | नमो ताहि जातें भये, अरहंतादि महान || १ || करिमंगल करिहों महा, ग्रन्थकरण को काज | जातें मिलें समाज सब, पावे निजपद राज || २ ||   </vt:lpstr>
      <vt:lpstr>Round – 04 </vt:lpstr>
      <vt:lpstr>राम का वनवास  </vt:lpstr>
      <vt:lpstr>47 शक्तियां </vt:lpstr>
      <vt:lpstr>द्वारिका दहन </vt:lpstr>
      <vt:lpstr>तत्वार्थ श्रद्धानं सम्यग्दर्शनं</vt:lpstr>
      <vt:lpstr>आटे के मुर्गे की कहानी</vt:lpstr>
      <vt:lpstr>Round – 05 </vt:lpstr>
      <vt:lpstr>गोम्मटसार जीवकाण्ड (पं. टोडरमल जी)</vt:lpstr>
      <vt:lpstr>समयसार (आ. अमृतचन्द्र देव) </vt:lpstr>
      <vt:lpstr>तत्वार्थ सूत्र (आ. पूज्यपाद देव) </vt:lpstr>
      <vt:lpstr>नियमसार (आ. पद्म्प्रभमलधारी देव) </vt:lpstr>
      <vt:lpstr>तत्वार्थ सूत्र – मंगलाचरण  (आ. समन्तभद्र स्वामी) </vt:lpstr>
      <vt:lpstr>Round – 06 </vt:lpstr>
      <vt:lpstr>समयसार में कितनी गाथाएं  हैं?</vt:lpstr>
      <vt:lpstr>छहढाला में कितनी ढाल हैं?</vt:lpstr>
      <vt:lpstr>तत्वार्थ सूत्र में कितने सूत्र हैं?</vt:lpstr>
      <vt:lpstr>षट्खण्डागम में कितने खण्ड हैं?</vt:lpstr>
      <vt:lpstr>भक्तामर स्तोत्र में कितने काव्य हैं?</vt:lpstr>
      <vt:lpstr>Follow YJSG on social media: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पद्म पुराण  (जैन रामायण)</dc:title>
  <dc:creator>Archesh Patodi</dc:creator>
  <cp:lastModifiedBy>Purvi Jain</cp:lastModifiedBy>
  <cp:revision>185</cp:revision>
  <dcterms:created xsi:type="dcterms:W3CDTF">2020-07-19T11:07:51Z</dcterms:created>
  <dcterms:modified xsi:type="dcterms:W3CDTF">2021-04-18T12:23:59Z</dcterms:modified>
</cp:coreProperties>
</file>