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4"/>
  </p:notesMasterIdLst>
  <p:handoutMasterIdLst>
    <p:handoutMasterId r:id="rId45"/>
  </p:handoutMasterIdLst>
  <p:sldIdLst>
    <p:sldId id="494" r:id="rId2"/>
    <p:sldId id="400" r:id="rId3"/>
    <p:sldId id="435" r:id="rId4"/>
    <p:sldId id="401" r:id="rId5"/>
    <p:sldId id="436" r:id="rId6"/>
    <p:sldId id="437" r:id="rId7"/>
    <p:sldId id="438" r:id="rId8"/>
    <p:sldId id="439" r:id="rId9"/>
    <p:sldId id="449" r:id="rId10"/>
    <p:sldId id="450" r:id="rId11"/>
    <p:sldId id="451" r:id="rId12"/>
    <p:sldId id="452" r:id="rId13"/>
    <p:sldId id="453" r:id="rId14"/>
    <p:sldId id="454" r:id="rId15"/>
    <p:sldId id="456" r:id="rId16"/>
    <p:sldId id="457" r:id="rId17"/>
    <p:sldId id="455" r:id="rId18"/>
    <p:sldId id="458" r:id="rId19"/>
    <p:sldId id="461" r:id="rId20"/>
    <p:sldId id="462" r:id="rId21"/>
    <p:sldId id="463" r:id="rId22"/>
    <p:sldId id="464" r:id="rId23"/>
    <p:sldId id="465" r:id="rId24"/>
    <p:sldId id="466" r:id="rId25"/>
    <p:sldId id="467" r:id="rId26"/>
    <p:sldId id="468" r:id="rId27"/>
    <p:sldId id="469" r:id="rId28"/>
    <p:sldId id="471" r:id="rId29"/>
    <p:sldId id="470" r:id="rId30"/>
    <p:sldId id="481" r:id="rId31"/>
    <p:sldId id="487" r:id="rId32"/>
    <p:sldId id="488" r:id="rId33"/>
    <p:sldId id="489" r:id="rId34"/>
    <p:sldId id="490" r:id="rId35"/>
    <p:sldId id="491" r:id="rId36"/>
    <p:sldId id="472" r:id="rId37"/>
    <p:sldId id="473" r:id="rId38"/>
    <p:sldId id="475" r:id="rId39"/>
    <p:sldId id="476" r:id="rId40"/>
    <p:sldId id="477" r:id="rId41"/>
    <p:sldId id="480" r:id="rId42"/>
    <p:sldId id="49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1605"/>
    <a:srgbClr val="8C1A07"/>
    <a:srgbClr val="FFB100"/>
    <a:srgbClr val="FFF32B"/>
    <a:srgbClr val="A50021"/>
    <a:srgbClr val="807B14"/>
    <a:srgbClr val="FF6600"/>
    <a:srgbClr val="8D338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5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8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5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EAAD-1616-47B3-A98B-35D6BE46308B}" type="datetimeFigureOut">
              <a:rPr lang="en-IN" smtClean="0"/>
              <a:pPr/>
              <a:t>29/08/2020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5A24C-2ED5-4DB1-AC15-5F263785811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493191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6C825-6C71-4092-ABED-EC58540A0A71}" type="datetimeFigureOut">
              <a:rPr lang="en-IN" smtClean="0"/>
              <a:pPr/>
              <a:t>29/08/2020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FE004-8EBF-4859-88A6-CFC1BA93FCD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275367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8D8FFBD3-68B4-477F-8A75-377CFD2979A4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2248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F86A-91AD-4672-80F8-CFA42A9A436A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884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847B-6725-4B58-80AD-794ED295718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00922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847B-6725-4B58-80AD-794ED295718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0107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9DD9-6D76-4D8A-89B3-003EC7C22DF8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04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847B-6725-4B58-80AD-794ED295718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410736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847B-6725-4B58-80AD-794ED295718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25328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3D2C1-2C00-4313-8A83-52C9FB3D45BE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327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AEB76-1DE5-4BDD-B19B-F968C2DD9720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080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1B75-8C71-4DF0-8C27-3A71D1E1A28F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09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EF884-EFC5-4463-B25B-0A860BA4F9FF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708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D8EA-4FBE-4DD5-8497-319E0F37B991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86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B5F5-41CF-472F-A663-D62FF8A405B8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970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0FC8-0434-4266-8550-E1900FDF1CC8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859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F4FDD-25EF-44E7-917F-3BE8B1FA3D0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9422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14E16-11A7-415D-A741-D9AAEEBAF996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645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1BD3-FE9A-4FD8-85D1-926C8413E59A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9825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CBA847B-6725-4B58-80AD-794ED2957189}" type="datetime1">
              <a:rPr lang="en-IN" smtClean="0"/>
              <a:pPr/>
              <a:t>29/08/2020</a:t>
            </a:fld>
            <a:endParaRPr lang="en-IN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68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jsg.in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DA1809E-C31F-4A31-9919-D60E84B9597A}"/>
              </a:ext>
            </a:extLst>
          </p:cNvPr>
          <p:cNvSpPr txBox="1">
            <a:spLocks/>
          </p:cNvSpPr>
          <p:nvPr/>
        </p:nvSpPr>
        <p:spPr>
          <a:xfrm>
            <a:off x="1390261" y="990838"/>
            <a:ext cx="8929395" cy="765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6600" b="1" i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IN" dirty="0"/>
              <a:t>“</a:t>
            </a:r>
            <a:r>
              <a:rPr lang="hi-IN" dirty="0"/>
              <a:t>माँ जिनवाणी बसो हृदय में</a:t>
            </a:r>
            <a:r>
              <a:rPr lang="en-IN" dirty="0"/>
              <a:t>”</a:t>
            </a:r>
            <a:r>
              <a:rPr lang="hi-IN" dirty="0"/>
              <a:t> </a:t>
            </a:r>
            <a:endParaRPr lang="en-IN" dirty="0"/>
          </a:p>
        </p:txBody>
      </p:sp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0B416A48-C0A7-49BD-BD23-AD16676EC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saturation sat="123000"/>
                    </a14:imgEffect>
                    <a14:imgEffect>
                      <a14:brightnessContrast bright="5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916" y="1756404"/>
            <a:ext cx="5021211" cy="28839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41D80B-F148-44E2-ACDC-81793BD79925}"/>
              </a:ext>
            </a:extLst>
          </p:cNvPr>
          <p:cNvSpPr txBox="1"/>
          <p:nvPr/>
        </p:nvSpPr>
        <p:spPr>
          <a:xfrm>
            <a:off x="3184417" y="4553831"/>
            <a:ext cx="61302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YJSG -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दस</a:t>
            </a:r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लक्षण</a:t>
            </a:r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पर्व</a:t>
            </a:r>
            <a:endParaRPr lang="en-IN" sz="36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31183-EF88-4780-A4FF-14932180E9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36" y="4542944"/>
            <a:ext cx="552271" cy="5522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C0FEC7-5EB0-48ED-8527-2375198E2C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876" y="4542945"/>
            <a:ext cx="552271" cy="5522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204F6C-2044-4665-9E3F-66FD7AE0EB83}"/>
              </a:ext>
            </a:extLst>
          </p:cNvPr>
          <p:cNvSpPr txBox="1"/>
          <p:nvPr/>
        </p:nvSpPr>
        <p:spPr>
          <a:xfrm>
            <a:off x="3184417" y="5379721"/>
            <a:ext cx="61302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200" dirty="0" err="1">
                <a:latin typeface="Aparajita" panose="02020603050405020304" pitchFamily="18" charset="0"/>
                <a:cs typeface="Aparajita" panose="02020603050405020304" pitchFamily="18" charset="0"/>
              </a:rPr>
              <a:t>धार्मिक</a:t>
            </a:r>
            <a:r>
              <a:rPr lang="en-IN" sz="32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200" dirty="0" err="1">
                <a:latin typeface="Aparajita" panose="02020603050405020304" pitchFamily="18" charset="0"/>
                <a:cs typeface="Aparajita" panose="02020603050405020304" pitchFamily="18" charset="0"/>
              </a:rPr>
              <a:t>प्रतियोगिता</a:t>
            </a:r>
            <a:r>
              <a:rPr lang="en-IN" sz="3200" dirty="0">
                <a:latin typeface="Aparajita" panose="02020603050405020304" pitchFamily="18" charset="0"/>
                <a:cs typeface="Aparajita" panose="02020603050405020304" pitchFamily="18" charset="0"/>
              </a:rPr>
              <a:t> – 29/08/2020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EF36E2-E18E-4D3C-9C54-E696F51442B9}"/>
              </a:ext>
            </a:extLst>
          </p:cNvPr>
          <p:cNvSpPr txBox="1"/>
          <p:nvPr/>
        </p:nvSpPr>
        <p:spPr>
          <a:xfrm>
            <a:off x="4221207" y="6144055"/>
            <a:ext cx="4484677" cy="461665"/>
          </a:xfrm>
          <a:prstGeom prst="rect">
            <a:avLst/>
          </a:prstGeom>
          <a:solidFill>
            <a:srgbClr val="83160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hi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आयोजक</a:t>
            </a:r>
            <a:r>
              <a:rPr lang="en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: </a:t>
            </a:r>
            <a:r>
              <a:rPr lang="hi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अर्चेश पाटोदी, इंदौर </a:t>
            </a:r>
            <a:endParaRPr lang="en-IN" sz="24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3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947920"/>
            <a:ext cx="1120606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इष्टोपदेश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पूज्यपाद स्वामी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98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0" y="947920"/>
            <a:ext cx="11196735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परीक्षामुख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मानिक्यनंदी स्वामी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97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7920"/>
            <a:ext cx="1124338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गोम्मटसार</a:t>
            </a:r>
            <a:r>
              <a:rPr lang="en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कर्मकाण्ड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05865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नेमिचन्द्र सिद्धांत चक्रवर्ती देव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22472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परमात्म प्रकाश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योगींदु देव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70" y="947920"/>
            <a:ext cx="1126204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पद्म्नंदी पञ्चविंशतिका 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पद्म्नंदी देव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04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539" y="947920"/>
            <a:ext cx="11262049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चौबीस तीर्थंकर महापुरण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महाकवि आचार्य पुष्पदन्त स्वामी 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89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4338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लघु तत्वस्फोट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अमृतचंद्र स्वामी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81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4338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नाटक समयसार  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पं. बनारसीदास जी  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1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947920"/>
            <a:ext cx="1120606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3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898" y="3868866"/>
            <a:ext cx="949856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एस सुरासुरमणुसिंद, वंदिदंधोदघाइकम्ममलं |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पणमामि वद्धमाणं, तित्थं धम्मस्स कत्तारं || १ || 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05" y="231201"/>
            <a:ext cx="11201790" cy="22688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प्रवचनसार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196735" cy="728480"/>
          </a:xfrm>
        </p:spPr>
        <p:txBody>
          <a:bodyPr/>
          <a:lstStyle/>
          <a:p>
            <a:pPr algn="ctr"/>
            <a:r>
              <a:rPr lang="en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- 01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516" y="3557723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53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674" y="4201886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तीन भुवन में सार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वीतराग विज्ञानता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|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शिवस्वरूप शिवकार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नमहु त्रियोग सम्हारिके 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||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00959"/>
            <a:ext cx="11271380" cy="127006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छहढाला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4" name="Picture 3" descr="logo_yjs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21968"/>
            <a:ext cx="12192000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नमः श्री वर्धमानाय, निर्धूत कलिलात्मने | 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सालोकानां त्रिलोकानां, यद्विद्या दर्पणायते || 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225" y="788127"/>
            <a:ext cx="8761413" cy="110899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6600" b="1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रत्नकरंड श्रावकाचार  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380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णमो अरिहंताणं णमो सिद्धाणं णमो आयरियाणं</a:t>
            </a:r>
            <a:b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णमो उवज्झायाणं णमो लोए सव्वसाहूणं ||  </a:t>
            </a:r>
            <a:endParaRPr lang="en-IN" sz="60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531" y="1038885"/>
            <a:ext cx="11262049" cy="78724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षट्खण्डागम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674" y="3823499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मंगलमय मंगलकरण, वीतराग-विज्ञान 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नमो ताहि जातें भये, अरहंतादि महान || १ ||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करिमंगल करिहों महा, ग्रन्थकरण को काज 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जातें मिलें समाज सब, पावे निजपद राज || २ ||   </a:t>
            </a:r>
            <a:endParaRPr lang="en-IN" sz="54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193" y="522514"/>
            <a:ext cx="11215396" cy="189411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मोक्षमार्ग प्रकाशक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84" y="947920"/>
            <a:ext cx="11168743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en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4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4338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राम का वनवास 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42596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पद्म पुराण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609600"/>
            <a:ext cx="1122472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47 शक्तियां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समयसार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15396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द्वारिका दहन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हरिवंश पुराण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1" y="609600"/>
            <a:ext cx="1120606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श्रद्धानं सम्यग्दर्शनं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तत्वार्थ सूत्र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609600"/>
            <a:ext cx="11215396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आटे के मुर्गे की कहानी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6839" y="2675466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यशस्तिलक चम्पू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224726" cy="728480"/>
          </a:xfrm>
        </p:spPr>
        <p:txBody>
          <a:bodyPr>
            <a:noAutofit/>
          </a:bodyPr>
          <a:lstStyle/>
          <a:p>
            <a:pPr algn="ctr"/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आत्मानुशासन 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69965"/>
            <a:ext cx="12192000" cy="12780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i-IN" sz="72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चरणानुयोग  </a:t>
            </a:r>
            <a:endParaRPr lang="en-IN" sz="72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solidFill>
                  <a:schemeClr val="tx1"/>
                </a:solidFill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solidFill>
                <a:schemeClr val="tx1"/>
              </a:solidFill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– 0</a:t>
            </a: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609600"/>
            <a:ext cx="11187404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गोम्मटसार</a:t>
            </a:r>
            <a:r>
              <a:rPr lang="en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जीवकाण्ड (पं. टोडरमल जी)</a:t>
            </a:r>
            <a:endParaRPr lang="en-IN" sz="6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823" y="2832100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सम्यग्ज्ञान चन्द्रिका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628" y="618931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समयसार (आ. अमृतचन्द्र देव)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आत्मख्याती 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09600"/>
            <a:ext cx="1120606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(आ. पूज्यपाद देव)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5293" y="2564871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सर्वार्थसिद्धि 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618931"/>
            <a:ext cx="1125271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नियमसार (आ. पद्म्प्रभमलधारी देव) 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040" y="2822769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तात्पर्यवृत्ति  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609600"/>
            <a:ext cx="1118740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– मंगलाचरण </a:t>
            </a:r>
            <a:br>
              <a:rPr lang="en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(आ. समन्तभद्र स्वामी) </a:t>
            </a:r>
            <a:endParaRPr lang="en-IN" sz="6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750" y="2675466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आप्त मीमांसा (देवागम स्तोत्र)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en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6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69" y="609600"/>
            <a:ext cx="1126204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समयसार में कितनी गाथाएं 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6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415   </a:t>
            </a:r>
            <a:endParaRPr lang="en-IN" sz="16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3405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छहढाला में कितनी ढाल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225" y="2564871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6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6   </a:t>
            </a:r>
            <a:endParaRPr lang="en-IN" sz="16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69" y="609600"/>
            <a:ext cx="11271380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में कितने सूत्र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7387" y="2564871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6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357</a:t>
            </a:r>
            <a:endParaRPr lang="en-IN" sz="16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53" y="947920"/>
            <a:ext cx="11187403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द्रव्य संग्रह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द्रव्यानुयोग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3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572277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षट्खण्डागम में कितने खण्ड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3534" y="2631491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6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6   </a:t>
            </a:r>
            <a:endParaRPr lang="en-IN" sz="16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07" y="590939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भक्तामर स्तोत्र में कितने काव्य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8766" y="2638144"/>
            <a:ext cx="8761413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6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48  </a:t>
            </a:r>
            <a:endParaRPr lang="en-IN" sz="16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94466"/>
            <a:ext cx="12192000" cy="770707"/>
          </a:xfrm>
        </p:spPr>
        <p:txBody>
          <a:bodyPr>
            <a:noAutofit/>
          </a:bodyPr>
          <a:lstStyle/>
          <a:p>
            <a:pPr algn="ctr"/>
            <a:r>
              <a:rPr lang="en-US" sz="5400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Follow </a:t>
            </a:r>
            <a:r>
              <a:rPr lang="en-US" sz="5400" b="1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YJSG</a:t>
            </a:r>
            <a:r>
              <a:rPr lang="en-US" sz="5400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 on social media:</a:t>
            </a:r>
            <a:br>
              <a:rPr lang="en-US" sz="5400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</a:br>
            <a:br>
              <a:rPr lang="en-US" sz="5400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</a:br>
            <a:endParaRPr lang="en-US" sz="4000" dirty="0">
              <a:solidFill>
                <a:schemeClr val="tx1"/>
              </a:solidFill>
              <a:latin typeface="Vijaya" panose="02020604020202020204" pitchFamily="18" charset="0"/>
              <a:cs typeface="Vijaya" panose="02020604020202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863" y="222069"/>
            <a:ext cx="10131425" cy="218585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धन्यवाद </a:t>
            </a:r>
            <a:endParaRPr lang="en-US" sz="72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5" name="Picture 4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1314" y="3879669"/>
            <a:ext cx="796834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Official website – 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www.yjsg.in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YouTube –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JainLectures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Telegram – @yjsg</a:t>
            </a: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Facebook –  @yjsg </a:t>
            </a:r>
            <a:b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Instagram – @young_jain_study_group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2" y="947920"/>
            <a:ext cx="11196734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लब्धिसार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49378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करणानुयोग 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1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3405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उत्तर पुराण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प्रथमानुयोग 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– 0</a:t>
            </a:r>
            <a:r>
              <a:rPr lang="hi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IN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3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53" y="947920"/>
            <a:ext cx="11196735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ज्ञानार्णव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शुभचन्द्र स्वामी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7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70" y="947920"/>
            <a:ext cx="1126204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पंचास्तिकाय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3500"/>
            <a:ext cx="12192000" cy="34163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आचार्य कुंदकुंद स्वामी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61953" y="6480175"/>
            <a:ext cx="4893958" cy="377825"/>
          </a:xfrm>
        </p:spPr>
        <p:txBody>
          <a:bodyPr/>
          <a:lstStyle/>
          <a:p>
            <a:pPr algn="ctr"/>
            <a:r>
              <a:rPr lang="hi-IN" sz="1500" dirty="0">
                <a:latin typeface="Aparajita" pitchFamily="18" charset="0"/>
                <a:cs typeface="Aparajita" pitchFamily="18" charset="0"/>
              </a:rPr>
              <a:t>यंग जैन स्टडी ग्रुप, इंदौर</a:t>
            </a:r>
            <a:endParaRPr lang="en-IN" sz="1500" dirty="0">
              <a:latin typeface="Aparajita" pitchFamily="18" charset="0"/>
              <a:cs typeface="Aparajita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9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6925</TotalTime>
  <Words>625</Words>
  <Application>Microsoft Office PowerPoint</Application>
  <PresentationFormat>Widescreen</PresentationFormat>
  <Paragraphs>130</Paragraphs>
  <Slides>42</Slides>
  <Notes>0</Notes>
  <HiddenSlides>0</HiddenSlides>
  <MMClips>34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Aparajita</vt:lpstr>
      <vt:lpstr>Arial</vt:lpstr>
      <vt:lpstr>Calibri</vt:lpstr>
      <vt:lpstr>Century Gothic</vt:lpstr>
      <vt:lpstr>Times New Roman</vt:lpstr>
      <vt:lpstr>Vijaya</vt:lpstr>
      <vt:lpstr>Wingdings 3</vt:lpstr>
      <vt:lpstr>Ion Boardroom</vt:lpstr>
      <vt:lpstr>PowerPoint Presentation</vt:lpstr>
      <vt:lpstr>Round - 01</vt:lpstr>
      <vt:lpstr>आत्मानुशासन  </vt:lpstr>
      <vt:lpstr>द्रव्य संग्रह  </vt:lpstr>
      <vt:lpstr>लब्धिसार</vt:lpstr>
      <vt:lpstr>उत्तर पुराण   </vt:lpstr>
      <vt:lpstr>Round – 02 </vt:lpstr>
      <vt:lpstr>ज्ञानार्णव     </vt:lpstr>
      <vt:lpstr>पंचास्तिकाय     </vt:lpstr>
      <vt:lpstr>इष्टोपदेश     </vt:lpstr>
      <vt:lpstr>परीक्षामुख</vt:lpstr>
      <vt:lpstr>गोम्मटसार कर्मकाण्ड     </vt:lpstr>
      <vt:lpstr>परमात्म प्रकाश  </vt:lpstr>
      <vt:lpstr>पद्म्नंदी पञ्चविंशतिका      </vt:lpstr>
      <vt:lpstr>चौबीस तीर्थंकर महापुरण     </vt:lpstr>
      <vt:lpstr>लघु तत्वस्फोट     </vt:lpstr>
      <vt:lpstr>नाटक समयसार       </vt:lpstr>
      <vt:lpstr>Round – 03 </vt:lpstr>
      <vt:lpstr>एस सुरासुरमणुसिंद, वंदिदंधोदघाइकम्ममलं | पणमामि वद्धमाणं, तित्थं धम्मस्स कत्तारं || १ || </vt:lpstr>
      <vt:lpstr>तीन भुवन में सार, वीतराग विज्ञानता |  शिवस्वरूप शिवकार, नमहु त्रियोग सम्हारिके ||</vt:lpstr>
      <vt:lpstr>नमः श्री वर्धमानाय, निर्धूत कलिलात्मने |  सालोकानां त्रिलोकानां, यद्विद्या दर्पणायते || </vt:lpstr>
      <vt:lpstr>णमो अरिहंताणं णमो सिद्धाणं णमो आयरियाणं  णमो उवज्झायाणं णमो लोए सव्वसाहूणं ||  </vt:lpstr>
      <vt:lpstr>मंगलमय मंगलकरण, वीतराग-विज्ञान | नमो ताहि जातें भये, अरहंतादि महान || १ || करिमंगल करिहों महा, ग्रन्थकरण को काज | जातें मिलें समाज सब, पावे निजपद राज || २ ||   </vt:lpstr>
      <vt:lpstr>Round – 04 </vt:lpstr>
      <vt:lpstr>राम का वनवास  </vt:lpstr>
      <vt:lpstr>47 शक्तियां </vt:lpstr>
      <vt:lpstr>द्वारिका दहन </vt:lpstr>
      <vt:lpstr>तत्वार्थ श्रद्धानं सम्यग्दर्शनं</vt:lpstr>
      <vt:lpstr>आटे के मुर्गे की कहानी</vt:lpstr>
      <vt:lpstr>Round – 05 </vt:lpstr>
      <vt:lpstr>गोम्मटसार जीवकाण्ड (पं. टोडरमल जी)</vt:lpstr>
      <vt:lpstr>समयसार (आ. अमृतचन्द्र देव) </vt:lpstr>
      <vt:lpstr>तत्वार्थ सूत्र (आ. पूज्यपाद देव) </vt:lpstr>
      <vt:lpstr>नियमसार (आ. पद्म्प्रभमलधारी देव) </vt:lpstr>
      <vt:lpstr>तत्वार्थ सूत्र – मंगलाचरण  (आ. समन्तभद्र स्वामी) </vt:lpstr>
      <vt:lpstr>Round – 06 </vt:lpstr>
      <vt:lpstr>समयसार में कितनी गाथाएं  हैं?</vt:lpstr>
      <vt:lpstr>छहढाला में कितनी ढाल हैं?</vt:lpstr>
      <vt:lpstr>तत्वार्थ सूत्र में कितने सूत्र हैं?</vt:lpstr>
      <vt:lpstr>षट्खण्डागम में कितने खण्ड हैं?</vt:lpstr>
      <vt:lpstr>भक्तामर स्तोत्र में कितने काव्य हैं?</vt:lpstr>
      <vt:lpstr>Follow YJSG on social media: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पद्म पुराण  (जैन रामायण)</dc:title>
  <dc:creator>Archesh Patodi</dc:creator>
  <cp:lastModifiedBy>Purvi Jain</cp:lastModifiedBy>
  <cp:revision>184</cp:revision>
  <dcterms:created xsi:type="dcterms:W3CDTF">2020-07-19T11:07:51Z</dcterms:created>
  <dcterms:modified xsi:type="dcterms:W3CDTF">2020-08-29T12:50:51Z</dcterms:modified>
</cp:coreProperties>
</file>